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604" r:id="rId2"/>
    <p:sldId id="454" r:id="rId3"/>
    <p:sldId id="1606" r:id="rId4"/>
    <p:sldId id="1607" r:id="rId5"/>
    <p:sldId id="1632" r:id="rId6"/>
    <p:sldId id="1608" r:id="rId7"/>
    <p:sldId id="1609" r:id="rId8"/>
    <p:sldId id="1610" r:id="rId9"/>
    <p:sldId id="1633" r:id="rId10"/>
    <p:sldId id="1213" r:id="rId11"/>
    <p:sldId id="1214" r:id="rId12"/>
    <p:sldId id="1212" r:id="rId13"/>
    <p:sldId id="1233" r:id="rId14"/>
    <p:sldId id="1218" r:id="rId15"/>
    <p:sldId id="1600" r:id="rId16"/>
    <p:sldId id="1602" r:id="rId17"/>
    <p:sldId id="1592" r:id="rId18"/>
    <p:sldId id="485" r:id="rId19"/>
    <p:sldId id="433" r:id="rId20"/>
    <p:sldId id="436" r:id="rId21"/>
    <p:sldId id="445" r:id="rId22"/>
    <p:sldId id="437" r:id="rId23"/>
    <p:sldId id="448" r:id="rId24"/>
    <p:sldId id="438" r:id="rId25"/>
    <p:sldId id="439" r:id="rId26"/>
    <p:sldId id="517" r:id="rId27"/>
    <p:sldId id="523" r:id="rId28"/>
    <p:sldId id="1216" r:id="rId29"/>
    <p:sldId id="1631" r:id="rId30"/>
    <p:sldId id="1634" r:id="rId31"/>
    <p:sldId id="1621" r:id="rId32"/>
    <p:sldId id="537" r:id="rId33"/>
    <p:sldId id="536" r:id="rId3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nne, Robert F" initials="WRF" lastIdx="6" clrIdx="0">
    <p:extLst>
      <p:ext uri="{19B8F6BF-5375-455C-9EA6-DF929625EA0E}">
        <p15:presenceInfo xmlns:p15="http://schemas.microsoft.com/office/powerpoint/2012/main" userId="S::wynner@upenn.edu::5b69d6fc-73a3-457c-a3d3-8d36dd7cb5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6898"/>
    <a:srgbClr val="006699"/>
    <a:srgbClr val="022E75"/>
    <a:srgbClr val="000000"/>
    <a:srgbClr val="D95639"/>
    <a:srgbClr val="D95400"/>
    <a:srgbClr val="D93E10"/>
    <a:srgbClr val="D34900"/>
    <a:srgbClr val="B9CE00"/>
    <a:srgbClr val="65A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 autoAdjust="0"/>
    <p:restoredTop sz="50000" autoAdjust="0"/>
  </p:normalViewPr>
  <p:slideViewPr>
    <p:cSldViewPr snapToGrid="0">
      <p:cViewPr varScale="1">
        <p:scale>
          <a:sx n="77" d="100"/>
          <a:sy n="77" d="100"/>
        </p:scale>
        <p:origin x="34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8" y="-84"/>
      </p:cViewPr>
      <p:guideLst>
        <p:guide orient="horz" pos="2929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DD0B7EB-840B-794B-BCFF-F1E6367F11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78"/>
            <a:ext cx="3037367" cy="4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t" anchorCtr="0" compatLnSpc="1">
            <a:prstTxWarp prst="textNoShape">
              <a:avLst/>
            </a:prstTxWarp>
          </a:bodyPr>
          <a:lstStyle>
            <a:lvl1pPr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42ACE2-E45A-B349-A943-369A998553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033" y="1578"/>
            <a:ext cx="3037367" cy="4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t" anchorCtr="0" compatLnSpc="1">
            <a:prstTxWarp prst="textNoShape">
              <a:avLst/>
            </a:prstTxWarp>
          </a:bodyPr>
          <a:lstStyle>
            <a:lvl1pPr algn="r"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71754D2-917C-1446-B17B-265137B7FA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684"/>
            <a:ext cx="3037367" cy="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b" anchorCtr="0" compatLnSpc="1">
            <a:prstTxWarp prst="textNoShape">
              <a:avLst/>
            </a:prstTxWarp>
          </a:bodyPr>
          <a:lstStyle>
            <a:lvl1pPr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4B935EA-1CD8-8C49-A664-1FCA43D9D26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033" y="8832684"/>
            <a:ext cx="3037367" cy="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b" anchorCtr="0" compatLnSpc="1">
            <a:prstTxWarp prst="textNoShape">
              <a:avLst/>
            </a:prstTxWarp>
          </a:bodyPr>
          <a:lstStyle>
            <a:lvl1pPr algn="r"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B3EE1C-3998-5A4F-B167-D6C180672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4C4AF13-C17B-B741-9CD5-310279C0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82" y="8851611"/>
            <a:ext cx="774726" cy="26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6" tIns="46782" rIns="92006" bIns="46782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/>
              <a:t>Page </a:t>
            </a:r>
            <a:fld id="{C3FCF6A4-B1E4-854C-95CF-4CBF65DA6679}" type="slidenum">
              <a:rPr lang="en-US" altLang="en-US" sz="120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6C0C94-64E4-F642-BD4D-E966344F8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78"/>
            <a:ext cx="3037367" cy="4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t" anchorCtr="0" compatLnSpc="1">
            <a:prstTxWarp prst="textNoShape">
              <a:avLst/>
            </a:prstTxWarp>
          </a:bodyPr>
          <a:lstStyle>
            <a:lvl1pPr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8BEEA1-6CB9-3B45-8375-C216B7B045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033" y="1578"/>
            <a:ext cx="3037367" cy="4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t" anchorCtr="0" compatLnSpc="1">
            <a:prstTxWarp prst="textNoShape">
              <a:avLst/>
            </a:prstTxWarp>
          </a:bodyPr>
          <a:lstStyle>
            <a:lvl1pPr algn="r"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DD0F7A-C7DD-0E44-88A1-2B9E20D62E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684"/>
            <a:ext cx="3037367" cy="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b" anchorCtr="0" compatLnSpc="1">
            <a:prstTxWarp prst="textNoShape">
              <a:avLst/>
            </a:prstTxWarp>
          </a:bodyPr>
          <a:lstStyle>
            <a:lvl1pPr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564E922-5B57-F445-AD53-202B8FC8B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33" y="8832684"/>
            <a:ext cx="3037367" cy="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12" tIns="0" rIns="18712" bIns="0" numCol="1" anchor="b" anchorCtr="0" compatLnSpc="1">
            <a:prstTxWarp prst="textNoShape">
              <a:avLst/>
            </a:prstTxWarp>
          </a:bodyPr>
          <a:lstStyle>
            <a:lvl1pPr algn="r" defTabSz="937034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399512-E961-4347-8706-661AE02AA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356CB06-1030-0B41-82F7-53C37F55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989" y="8851612"/>
            <a:ext cx="774112" cy="2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6" tIns="46782" rIns="92006" bIns="46782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/>
              <a:t>Page </a:t>
            </a:r>
            <a:fld id="{4BC4BD8E-4513-1F4D-9D96-B772C8A5E233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49BCF25-0E7A-044A-AA95-0450548451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4363" y="5126038"/>
            <a:ext cx="5761037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F7F6A78-4152-5943-8790-482450ABF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957" y="473180"/>
            <a:ext cx="5131177" cy="418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84" tIns="51461" rIns="96684" bIns="51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88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0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B2A4A-9B54-9547-8A5F-287AE4FCBC8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46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8" tIns="46580" rIns="93158" bIns="46580" anchor="b"/>
          <a:lstStyle>
            <a:lvl1pPr defTabSz="1001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1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1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1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1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1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1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1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1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8D40A7-5645-4431-BF6B-698CD5D49A3D}" type="slidenum">
              <a:rPr lang="en-US" altLang="en-US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9738" y="706438"/>
            <a:ext cx="6132512" cy="3451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xfrm>
            <a:off x="933450" y="4392613"/>
            <a:ext cx="5143500" cy="423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9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5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634AFF-4607-452D-98AD-30A8FFA86EC4}" type="slidenum">
              <a:rPr lang="en-US" altLang="en-US" sz="130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0792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7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9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4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5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0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1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365885"/>
            <a:ext cx="4418390" cy="504958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505" y="3284439"/>
            <a:ext cx="10966453" cy="461665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4746216"/>
            <a:ext cx="10966450" cy="456535"/>
          </a:xfrm>
        </p:spPr>
        <p:txBody>
          <a:bodyPr tIns="0" bIns="0" anchor="b" anchorCtr="0"/>
          <a:lstStyle>
            <a:lvl1pPr marL="0" indent="0">
              <a:spcBef>
                <a:spcPts val="100"/>
              </a:spcBef>
              <a:spcAft>
                <a:spcPts val="100"/>
              </a:spcAft>
              <a:buFontTx/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250" y="5546598"/>
            <a:ext cx="10966450" cy="213551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278856" y="282070"/>
            <a:ext cx="4399712" cy="901271"/>
            <a:chOff x="2453431" y="3205985"/>
            <a:chExt cx="7285138" cy="14923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2" r="78530" b="14271"/>
            <a:stretch/>
          </p:blipFill>
          <p:spPr>
            <a:xfrm>
              <a:off x="2453431" y="3205985"/>
              <a:ext cx="1179577" cy="149234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7" t="10164" r="3432" b="43020"/>
            <a:stretch/>
          </p:blipFill>
          <p:spPr>
            <a:xfrm>
              <a:off x="3538103" y="4002023"/>
              <a:ext cx="3404616" cy="59620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3" t="56570" r="3376" b="20638"/>
            <a:stretch/>
          </p:blipFill>
          <p:spPr>
            <a:xfrm>
              <a:off x="3538103" y="3380124"/>
              <a:ext cx="6200466" cy="532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0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365885"/>
            <a:ext cx="4418390" cy="504958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505" y="3284439"/>
            <a:ext cx="10966453" cy="461665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605367" y="528365"/>
            <a:ext cx="3154870" cy="54845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669413-AA1F-7B48-9EF7-51410D71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2976470"/>
            <a:ext cx="10966453" cy="242039"/>
          </a:xfrm>
        </p:spPr>
        <p:txBody>
          <a:bodyPr tIns="0" bIns="0">
            <a:noAutofit/>
          </a:bodyPr>
          <a:lstStyle>
            <a:lvl1pPr marL="0" indent="0">
              <a:buNone/>
              <a:defRPr sz="16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DEPARTMENT OR SERVICE LINE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4746216"/>
            <a:ext cx="10966450" cy="456535"/>
          </a:xfrm>
        </p:spPr>
        <p:txBody>
          <a:bodyPr tIns="0" bIns="0" anchor="b" anchorCtr="0"/>
          <a:lstStyle>
            <a:lvl1pPr marL="0" indent="0">
              <a:spcBef>
                <a:spcPts val="100"/>
              </a:spcBef>
              <a:spcAft>
                <a:spcPts val="100"/>
              </a:spcAft>
              <a:buFontTx/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250" y="5546598"/>
            <a:ext cx="10966450" cy="213551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021_Logo+Page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54384C-86C5-0646-BD1E-0F577E0C9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2410" y="6341475"/>
            <a:ext cx="548640" cy="3446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48EB-CFEA-BA4C-B5F0-4D9F1E3A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00800"/>
            <a:ext cx="1242391" cy="457200"/>
          </a:xfrm>
          <a:prstGeom prst="rect">
            <a:avLst/>
          </a:prstGeom>
        </p:spPr>
        <p:txBody>
          <a:bodyPr rIns="0" anchor="ctr"/>
          <a:lstStyle>
            <a:lvl1pPr algn="l">
              <a:defRPr sz="900" b="0" i="0">
                <a:solidFill>
                  <a:schemeClr val="tx1"/>
                </a:solidFill>
                <a:latin typeface="Px Grotesk Light" panose="02060303030000020004" pitchFamily="18" charset="0"/>
                <a:cs typeface="Arial" panose="020B0604020202020204" pitchFamily="34" charset="0"/>
              </a:defRPr>
            </a:lvl1pPr>
          </a:lstStyle>
          <a:p>
            <a:fld id="{3CFA3BA8-C730-CA4F-AE19-FD2D732A5C1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75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48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B4F123-30EB-A440-BB44-9D7F067693BF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ED2D5-3D21-F846-9AB1-F18C83362D57}"/>
              </a:ext>
            </a:extLst>
          </p:cNvPr>
          <p:cNvSpPr/>
          <p:nvPr userDrawn="1"/>
        </p:nvSpPr>
        <p:spPr bwMode="auto">
          <a:xfrm>
            <a:off x="4272325" y="0"/>
            <a:ext cx="7919676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13092-8DB7-0B4F-ABD0-D6BD9362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133" y="3198167"/>
            <a:ext cx="6662057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BB0AF-9056-B849-8AE6-C1E1BBA3E30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11A79-FA5C-6C4A-9F3B-44ACE4907DA5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D90C-2B1D-CE42-B14E-DB6FD23D2123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68" y="1124081"/>
            <a:ext cx="5115984" cy="17430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1124081"/>
            <a:ext cx="5374393" cy="174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56170B-6943-F84C-A7CF-C98CC69F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5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67" y="1173430"/>
            <a:ext cx="535689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368" y="1739965"/>
            <a:ext cx="5356892" cy="1756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171" y="1173430"/>
            <a:ext cx="540977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171" y="1739965"/>
            <a:ext cx="5409773" cy="17566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98137F-E053-8749-A48F-5E7A87B94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72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7A72FA-85E0-1C47-93C3-EB1CF1E07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43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4306868" y="3084953"/>
            <a:ext cx="3154870" cy="548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62E6E-14D8-0F44-A50D-BEB5AA05E94A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A041C-85C9-D44B-987A-C8542A9F68E4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D422F-FE44-674C-AF4F-23C21B48453C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87DA0F-8041-DB4E-818B-D170DFA1CCEB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767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60C43DA-1A5C-A446-A959-2598C0B2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997" y="1114750"/>
            <a:ext cx="11071946" cy="17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Level 1</a:t>
            </a:r>
          </a:p>
          <a:p>
            <a:pPr lvl="1"/>
            <a:r>
              <a:rPr lang="en-US" altLang="en-US" dirty="0"/>
              <a:t>Level two</a:t>
            </a:r>
          </a:p>
          <a:p>
            <a:pPr lvl="2"/>
            <a:r>
              <a:rPr lang="en-US" altLang="en-US" dirty="0"/>
              <a:t>Level three</a:t>
            </a:r>
          </a:p>
          <a:p>
            <a:pPr lvl="3"/>
            <a:r>
              <a:rPr lang="en-US" altLang="en-US" dirty="0"/>
              <a:t>Level four</a:t>
            </a:r>
          </a:p>
          <a:p>
            <a:pPr lvl="4"/>
            <a:r>
              <a:rPr lang="en-US" altLang="en-US" dirty="0"/>
              <a:t>Level five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684BA7-7381-CC48-B7B4-6B25FA5D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9943" y="6448248"/>
            <a:ext cx="3067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17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B4467E9-E984-A945-AC32-61228A8C1F5F}" type="slidenum">
              <a:rPr lang="en-US" altLang="en-US" sz="12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2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25B6A2B-1598-5242-AF8F-0A570BD4E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6F14E00-C21C-8644-9056-518E0CF2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2E0A31-819C-9143-859F-CC5CDD40C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9709391" y="6412091"/>
            <a:ext cx="1902387" cy="33071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EFA743-63F0-4B47-A850-8785F92E96BE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024AA-066E-4A4F-81B6-327E570F3A29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BC9060-1F5C-B745-BC70-10DC006B7B24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40AAF1-9FC3-A148-A6CA-B55E87F31084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75" r:id="rId9"/>
    <p:sldLayoutId id="2147483677" r:id="rId10"/>
    <p:sldLayoutId id="2147483682" r:id="rId11"/>
  </p:sldLayoutIdLst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5pPr>
      <a:lvl6pPr marL="4572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6pPr>
      <a:lvl7pPr marL="9144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7pPr>
      <a:lvl8pPr marL="13716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8pPr>
      <a:lvl9pPr marL="18288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9pPr>
    </p:titleStyle>
    <p:bodyStyle>
      <a:lvl1pPr marL="242888" indent="-242888" algn="l" defTabSz="901700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SzPct val="120000"/>
        <a:buFont typeface="Lucida Grande" panose="020B0600040502020204" pitchFamily="34" charset="0"/>
        <a:buChar char="‣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1"/>
        </a:buClr>
        <a:buSzPct val="110000"/>
        <a:buFont typeface="Arial" panose="020B0604020202020204" pitchFamily="34" charset="0"/>
        <a:buChar char="•"/>
        <a:defRPr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94D4-7881-B748-A059-2510940478F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03247" y="2018591"/>
            <a:ext cx="10966453" cy="984885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</a:rPr>
              <a:t>Case for priming, not checkpoint, in cancer immunotherapy of pancreas cancer</a:t>
            </a:r>
            <a:endParaRPr lang="en-US" sz="2400" b="1" i="1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FB138-FDCA-B540-80A4-ADDF04896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4048589"/>
            <a:ext cx="10966450" cy="1154162"/>
          </a:xfrm>
        </p:spPr>
        <p:txBody>
          <a:bodyPr/>
          <a:lstStyle/>
          <a:p>
            <a:r>
              <a:rPr lang="en-US" dirty="0"/>
              <a:t>Robert H. Vonderheide, MD, DPhil</a:t>
            </a:r>
          </a:p>
          <a:p>
            <a:r>
              <a:rPr lang="en-US" dirty="0"/>
              <a:t>Director, Abramson Cancer Center at the University of Pennsylvania</a:t>
            </a:r>
          </a:p>
          <a:p>
            <a:r>
              <a:rPr lang="en-US" dirty="0"/>
              <a:t>Vice Dean, Cancer Programs, Perelman School of Medicine</a:t>
            </a:r>
          </a:p>
          <a:p>
            <a:r>
              <a:rPr lang="en-US" dirty="0"/>
              <a:t>Vice President, Cancer Programs, University of Pennsylvania Health System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D2EAE-CCC1-9B49-BE60-56184D88E7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6 May 2022</a:t>
            </a:r>
          </a:p>
        </p:txBody>
      </p:sp>
    </p:spTree>
    <p:extLst>
      <p:ext uri="{BB962C8B-B14F-4D97-AF65-F5344CB8AC3E}">
        <p14:creationId xmlns:p14="http://schemas.microsoft.com/office/powerpoint/2010/main" val="93009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65" y="462711"/>
            <a:ext cx="11429629" cy="4616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Conventional DC type 1 (cDC1) in humans with pancreatic cancer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0061" y="6473594"/>
            <a:ext cx="803275" cy="328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9713EA-2A5B-4ADD-9FEB-ADB02D80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2" y="1905825"/>
            <a:ext cx="2617788" cy="3148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40B0BD-D736-486E-ACBF-0C9ED56EF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130" y="2026919"/>
            <a:ext cx="7303358" cy="27082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06241D-46CE-4695-AE0F-24F77FCCF7D1}"/>
              </a:ext>
            </a:extLst>
          </p:cNvPr>
          <p:cNvSpPr/>
          <p:nvPr/>
        </p:nvSpPr>
        <p:spPr>
          <a:xfrm>
            <a:off x="822960" y="1746504"/>
            <a:ext cx="3383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14BD37-9AA5-42C0-8797-A64E30CF6778}"/>
              </a:ext>
            </a:extLst>
          </p:cNvPr>
          <p:cNvSpPr/>
          <p:nvPr/>
        </p:nvSpPr>
        <p:spPr>
          <a:xfrm>
            <a:off x="3963130" y="1977336"/>
            <a:ext cx="3383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272EC6-8644-48CE-BF62-A58F057367BB}"/>
              </a:ext>
            </a:extLst>
          </p:cNvPr>
          <p:cNvSpPr/>
          <p:nvPr/>
        </p:nvSpPr>
        <p:spPr>
          <a:xfrm>
            <a:off x="7445645" y="1874679"/>
            <a:ext cx="3383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C78ECE27-39C5-465B-9D26-63ECB8A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133" y="1346427"/>
            <a:ext cx="813371" cy="3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</a:rPr>
              <a:t>Blood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CCDDC96A-8C5C-4BAC-9E28-93BEA5F7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123" y="1346427"/>
            <a:ext cx="813371" cy="3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</a:rPr>
              <a:t>Tumor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8CF539B-4F25-4008-BC57-E590C5D8394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01771" y="3199459"/>
            <a:ext cx="301956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CD141+ cDC1 (% of CD45+ cells)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134C894-F011-4F8F-B5FE-F413CC5F5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848" y="5450505"/>
            <a:ext cx="276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Lin et al, J. Exp. Med., 2020</a:t>
            </a:r>
          </a:p>
        </p:txBody>
      </p:sp>
    </p:spTree>
    <p:extLst>
      <p:ext uri="{BB962C8B-B14F-4D97-AF65-F5344CB8AC3E}">
        <p14:creationId xmlns:p14="http://schemas.microsoft.com/office/powerpoint/2010/main" val="253519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7" y="297056"/>
            <a:ext cx="11429629" cy="4616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Defects in cDC1 KPC mice are early, progressive, and systemic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78190" y="1336796"/>
            <a:ext cx="39501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cDC1 by flow = CD45+ CD64- Lin- MHC II+ CD11c+ XCR1+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C98162-B1E8-40FA-9367-6133B198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50" y="923674"/>
            <a:ext cx="3438525" cy="95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3471" y="1916192"/>
            <a:ext cx="274968" cy="242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0824" y="1891462"/>
            <a:ext cx="273558" cy="242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66767" y="1866733"/>
            <a:ext cx="274969" cy="24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1423" y="1891462"/>
            <a:ext cx="274969" cy="242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3471" y="4013316"/>
            <a:ext cx="274968" cy="24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78" y="4004867"/>
            <a:ext cx="273558" cy="24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92739" y="3925625"/>
            <a:ext cx="427259" cy="24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08355" y="4058730"/>
            <a:ext cx="427258" cy="242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93056C-EF28-4502-A20E-BD555B5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12" y="1913456"/>
            <a:ext cx="1802101" cy="39713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B7C414-B4B4-4409-B708-31FC528B6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026" y="1966026"/>
            <a:ext cx="1742877" cy="40062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5FCA2B-D058-47C8-B2D6-CFF12A0BE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251" y="2199524"/>
            <a:ext cx="5228631" cy="1946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95FBD1-5745-44B4-9228-5B7EAEE34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170" y="4139368"/>
            <a:ext cx="3638044" cy="1920192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048AF58C-A430-40DC-AD44-297A16766F2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10457" y="2672975"/>
            <a:ext cx="662558" cy="24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CD40        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91DF0A98-1246-483C-8063-13C8C971F3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68046" y="2632221"/>
            <a:ext cx="662558" cy="24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CD80        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A003CFBC-206F-4DCF-83C3-F5C08E46C0D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725635" y="2591468"/>
            <a:ext cx="662558" cy="24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CD86        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468C145D-1714-4411-912B-A177D9EB613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59657" y="4535255"/>
            <a:ext cx="1038859" cy="24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MHC Class II        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4AA6402C-B83A-4E87-AAA0-D8C4D8D9BE1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779894" y="4378909"/>
            <a:ext cx="1038859" cy="24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PD-L1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97F3D36B-F364-4269-899B-4F659A53B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248" y="2004648"/>
            <a:ext cx="2452155" cy="28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</a:rPr>
              <a:t>cDC1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77D96F8A-0AAE-43EF-9687-77DFC088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936" y="5432815"/>
            <a:ext cx="276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Lin et al, J. Exp. Med., 2020</a:t>
            </a:r>
          </a:p>
        </p:txBody>
      </p:sp>
    </p:spTree>
    <p:extLst>
      <p:ext uri="{BB962C8B-B14F-4D97-AF65-F5344CB8AC3E}">
        <p14:creationId xmlns:p14="http://schemas.microsoft.com/office/powerpoint/2010/main" val="385106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68154"/>
            <a:ext cx="10744200" cy="4616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cDC1 dysfunction in vivo in KPC mice – rescued by CD40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mAb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0511" y="5242558"/>
            <a:ext cx="803275" cy="328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9612" y="3148728"/>
            <a:ext cx="30956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8749" y="3148728"/>
            <a:ext cx="307975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6299" y="3148728"/>
            <a:ext cx="309563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30336" y="3218496"/>
            <a:ext cx="309562" cy="265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24" y="1340566"/>
            <a:ext cx="3905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48" y="1358740"/>
            <a:ext cx="2876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16540" y="4765504"/>
            <a:ext cx="5130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Mice vaccinated with heated killed KPC-OVA tumor cells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Same result with OVA protein + CpG vaccination</a:t>
            </a:r>
          </a:p>
          <a:p>
            <a:pPr marL="285750" indent="-285750"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F471E8C-E2D7-4428-B541-9F1BADE1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507" y="4711836"/>
            <a:ext cx="48940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Loss of phenotype in CD40 KO mice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Loss of phenotype in BATF3 KO mice</a:t>
            </a:r>
          </a:p>
          <a:p>
            <a:pPr marL="285750" indent="-285750"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C7CEBCB-1D47-41B3-8F4E-75CDDC4F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848" y="5450505"/>
            <a:ext cx="276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Lin et al, J. Exp. Med., 2020</a:t>
            </a:r>
          </a:p>
        </p:txBody>
      </p:sp>
    </p:spTree>
    <p:extLst>
      <p:ext uri="{BB962C8B-B14F-4D97-AF65-F5344CB8AC3E}">
        <p14:creationId xmlns:p14="http://schemas.microsoft.com/office/powerpoint/2010/main" val="314842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236138" cy="461665"/>
          </a:xfrm>
        </p:spPr>
        <p:txBody>
          <a:bodyPr>
            <a:noAutofit/>
          </a:bodyPr>
          <a:lstStyle/>
          <a:p>
            <a:r>
              <a:rPr lang="en-US" dirty="0"/>
              <a:t>CD40 as a distinct and alternative pathway for bridging DC activation and adaptive immunity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55DA3-6C43-4D37-91B9-B9B03171BB7A}"/>
              </a:ext>
            </a:extLst>
          </p:cNvPr>
          <p:cNvSpPr txBox="1"/>
          <p:nvPr/>
        </p:nvSpPr>
        <p:spPr>
          <a:xfrm>
            <a:off x="988291" y="1480547"/>
            <a:ext cx="95873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Elucidation of pathogen-associated and damage-associated molecular patterns (PAMPs and DAMPs) revolutionized our understanding of mechanisms by which activation of innate immunity converts to the triggering of robust adaptive responses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Ligands c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onnect DCs/myeloid cells with B and T cells that respond with memory to insults from invasive pathogens or damaged tissue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than TLR7, there has been limited success in the IO cancer clinic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CD40 represents an alternative pathway for bridging DC activation and adaptive immunity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 of the TNF superfamily of receptors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xpressed by DCs, myeloid cells, and B cells for which ligation results in cellular activation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Activated by CD40L primarily expressed on CD4</a:t>
            </a:r>
            <a:r>
              <a:rPr lang="en-US" sz="1600" b="1" i="0" baseline="300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helper T cells, CD40 signaling enables DC licensing and maturation – agonist αCD40 </a:t>
            </a:r>
            <a:r>
              <a:rPr lang="en-US" sz="1600" b="1" i="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sz="16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mimic CD40L </a:t>
            </a:r>
            <a:r>
              <a:rPr lang="en-US" sz="16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experiments with KO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mutant mice, we found that signaling via TLRs, the inflammasome, STING, or type I IFN receptors was not required for the efficacy of αCD40 and chemotherapy (Byrne et al, </a:t>
            </a:r>
            <a:r>
              <a:rPr lang="en-US" sz="15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Reports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2016; Morrison et al, </a:t>
            </a:r>
            <a:r>
              <a:rPr lang="en-US" sz="15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349883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Agonist CD40 </a:t>
            </a:r>
            <a:r>
              <a:rPr lang="en-US" dirty="0" err="1"/>
              <a:t>mAb</a:t>
            </a:r>
            <a:r>
              <a:rPr lang="en-US" dirty="0"/>
              <a:t>: mechanisms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69" y="1364796"/>
            <a:ext cx="7419975" cy="4019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7259" y="5559562"/>
            <a:ext cx="3313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Vonderheide and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Glennie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CCR, 2013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4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236138" cy="461665"/>
          </a:xfrm>
        </p:spPr>
        <p:txBody>
          <a:bodyPr>
            <a:noAutofit/>
          </a:bodyPr>
          <a:lstStyle/>
          <a:p>
            <a:r>
              <a:rPr lang="en-US" dirty="0"/>
              <a:t>Approaches to CD40 activation in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55DA3-6C43-4D37-91B9-B9B03171BB7A}"/>
              </a:ext>
            </a:extLst>
          </p:cNvPr>
          <p:cNvSpPr txBox="1"/>
          <p:nvPr/>
        </p:nvSpPr>
        <p:spPr>
          <a:xfrm>
            <a:off x="756458" y="1322605"/>
            <a:ext cx="466344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Multiple formulations – </a:t>
            </a:r>
            <a:r>
              <a:rPr 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none is clearly best!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Agonist antibodies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antibodies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Crosslink dependent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Crosslink independent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Bispecific (other agonist, DC targeting)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Recombinant CD40L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Highly multiplexed rCD40L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therapy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Other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C88C5-26CB-457F-A6C2-0F9C9AFA40AB}"/>
              </a:ext>
            </a:extLst>
          </p:cNvPr>
          <p:cNvSpPr txBox="1"/>
          <p:nvPr/>
        </p:nvSpPr>
        <p:spPr>
          <a:xfrm>
            <a:off x="5878023" y="1322605"/>
            <a:ext cx="423210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Pharmacological challenges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Agonists are hard!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Dose (MBD is not MTD)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Schedule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Route of administration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Isotype selection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Broad expression of CD40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Large pharmacological sink in vivo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WHAT IS THE BEST COMBINATION?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583CB-BB7E-4D39-8938-108553C8004B}"/>
              </a:ext>
            </a:extLst>
          </p:cNvPr>
          <p:cNvSpPr txBox="1"/>
          <p:nvPr/>
        </p:nvSpPr>
        <p:spPr bwMode="auto">
          <a:xfrm>
            <a:off x="7190509" y="4073789"/>
            <a:ext cx="339496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Bullock, Cell Mol Immunol, 2022</a:t>
            </a: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Vonderheide,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Annu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Rev Med, 2020</a:t>
            </a:r>
          </a:p>
          <a:p>
            <a:pPr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Remer et al,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Curr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Top Microbiol Immunol, 2017</a:t>
            </a:r>
          </a:p>
          <a:p>
            <a:pPr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Li et al, Science, 2011</a:t>
            </a:r>
          </a:p>
          <a:p>
            <a:pPr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Beatty, et al, Science 2011</a:t>
            </a:r>
          </a:p>
          <a:p>
            <a:pPr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Melief, Immunity, 2008</a:t>
            </a:r>
          </a:p>
          <a:p>
            <a:pPr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Schultze et al, Trends Immunol, 2004</a:t>
            </a:r>
          </a:p>
          <a:p>
            <a:pPr algn="l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Alexandroff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et al, Mol Immunol, 2000</a:t>
            </a:r>
          </a:p>
          <a:p>
            <a:pPr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…..And so many more over 25 years</a:t>
            </a:r>
          </a:p>
        </p:txBody>
      </p:sp>
    </p:spTree>
    <p:extLst>
      <p:ext uri="{BB962C8B-B14F-4D97-AF65-F5344CB8AC3E}">
        <p14:creationId xmlns:p14="http://schemas.microsoft.com/office/powerpoint/2010/main" val="24712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236138" cy="461665"/>
          </a:xfrm>
        </p:spPr>
        <p:txBody>
          <a:bodyPr>
            <a:noAutofit/>
          </a:bodyPr>
          <a:lstStyle/>
          <a:p>
            <a:r>
              <a:rPr lang="en-US" dirty="0"/>
              <a:t>Clinical experience with agonist CD40 </a:t>
            </a:r>
            <a:r>
              <a:rPr lang="en-US" dirty="0" err="1"/>
              <a:t>mAb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55DA3-6C43-4D37-91B9-B9B03171BB7A}"/>
              </a:ext>
            </a:extLst>
          </p:cNvPr>
          <p:cNvSpPr txBox="1"/>
          <p:nvPr/>
        </p:nvSpPr>
        <p:spPr>
          <a:xfrm>
            <a:off x="756456" y="1148039"/>
            <a:ext cx="980070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Safety and toxicity (</a:t>
            </a:r>
            <a:r>
              <a:rPr lang="en-US" sz="1600" b="1" dirty="0" err="1">
                <a:solidFill>
                  <a:schemeClr val="accent2"/>
                </a:solidFill>
                <a:cs typeface="Arial" panose="020B0604020202020204" pitchFamily="34" charset="0"/>
              </a:rPr>
              <a:t>i.v.</a:t>
            </a:r>
            <a:r>
              <a:rPr 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Transient grade 1-2 cytokine release syndrome on day of infusion, never requires steroids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Transient grade 1-3 elevations in LFTs at 24-72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hrs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after infusion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Transient thrombocytopenia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 excess thrombotic events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Minimal autoimmune breakthrough events such as colitis, thyroiditis,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hypophysitis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or pneumonitis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5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C88C5-26CB-457F-A6C2-0F9C9AFA40AB}"/>
              </a:ext>
            </a:extLst>
          </p:cNvPr>
          <p:cNvSpPr txBox="1"/>
          <p:nvPr/>
        </p:nvSpPr>
        <p:spPr>
          <a:xfrm>
            <a:off x="756456" y="2885896"/>
            <a:ext cx="681643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Pharmacodynamic effects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Transient partial depletion of peripheral B cells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Upregulation of activation markers on APC in circulation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Dose-dependent but uniformly observed across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583CB-BB7E-4D39-8938-108553C8004B}"/>
              </a:ext>
            </a:extLst>
          </p:cNvPr>
          <p:cNvSpPr txBox="1"/>
          <p:nvPr/>
        </p:nvSpPr>
        <p:spPr bwMode="auto">
          <a:xfrm>
            <a:off x="8936182" y="5674179"/>
            <a:ext cx="29022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Vonderheide, Ann Rev Med,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0DB27-DF7F-4659-93C5-A6B1F9F40A9B}"/>
              </a:ext>
            </a:extLst>
          </p:cNvPr>
          <p:cNvSpPr txBox="1"/>
          <p:nvPr/>
        </p:nvSpPr>
        <p:spPr>
          <a:xfrm>
            <a:off x="756456" y="4152197"/>
            <a:ext cx="560277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Pharmacokinetics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Short serum half-life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62316-4AD7-4337-9062-B84586AA9CAF}"/>
              </a:ext>
            </a:extLst>
          </p:cNvPr>
          <p:cNvSpPr txBox="1"/>
          <p:nvPr/>
        </p:nvSpPr>
        <p:spPr>
          <a:xfrm>
            <a:off x="756456" y="4981682"/>
            <a:ext cx="727363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Clinical tumor responses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Modest single-agent response rate; better with chemotherapy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 sense of which patients respond</a:t>
            </a:r>
          </a:p>
        </p:txBody>
      </p:sp>
    </p:spTree>
    <p:extLst>
      <p:ext uri="{BB962C8B-B14F-4D97-AF65-F5344CB8AC3E}">
        <p14:creationId xmlns:p14="http://schemas.microsoft.com/office/powerpoint/2010/main" val="406500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25BA3AD-A5C6-4EB7-AB4C-DD390E59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92" y="153572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‘Vaccine’ effect of agonist CD40 </a:t>
            </a:r>
            <a:r>
              <a:rPr lang="en-US" dirty="0" err="1"/>
              <a:t>mAb</a:t>
            </a:r>
            <a:r>
              <a:rPr lang="en-US" dirty="0"/>
              <a:t> and chemotherapy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04440-AA8C-4A10-88E3-CDEFCA79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694425"/>
            <a:ext cx="9890125" cy="49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28" y="443679"/>
            <a:ext cx="11098325" cy="461665"/>
          </a:xfrm>
        </p:spPr>
        <p:txBody>
          <a:bodyPr>
            <a:noAutofit/>
          </a:bodyPr>
          <a:lstStyle/>
          <a:p>
            <a:r>
              <a:rPr lang="en-US" dirty="0"/>
              <a:t>CD40 </a:t>
            </a:r>
            <a:r>
              <a:rPr lang="en-US" dirty="0" err="1"/>
              <a:t>mAb</a:t>
            </a:r>
            <a:r>
              <a:rPr lang="en-US" dirty="0"/>
              <a:t> and chemo sensitize tumors to checkpoint blockade</a:t>
            </a:r>
          </a:p>
        </p:txBody>
      </p:sp>
      <p:pic>
        <p:nvPicPr>
          <p:cNvPr id="4" name="Picture 10" descr="2274CD820X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04" y="1837778"/>
            <a:ext cx="2947988" cy="16049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06" y="6391300"/>
            <a:ext cx="75566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Winograd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et al, Cancer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Immunol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Res, 2015; Byrne and Vonderheide, Cell Reports, 2016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79609" y="1121816"/>
            <a:ext cx="3696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6C6969"/>
                </a:solidFill>
                <a:latin typeface="Arial" panose="020B0604020202020204" pitchFamily="34" charset="0"/>
              </a:rPr>
              <a:t>KPC mouse model of pancreas cancer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6C6969"/>
                </a:solidFill>
                <a:latin typeface="Arial" panose="020B0604020202020204" pitchFamily="34" charset="0"/>
              </a:rPr>
              <a:t>(no classically defined neo epitopes)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01842" y="2368003"/>
            <a:ext cx="2714625" cy="2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6C6969"/>
              </a:solidFill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7986329" y="2182266"/>
            <a:ext cx="127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No tumor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response </a:t>
            </a:r>
          </a:p>
        </p:txBody>
      </p:sp>
      <p:pic>
        <p:nvPicPr>
          <p:cNvPr id="11" name="Picture 18" descr="2281CD820X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04" y="4291891"/>
            <a:ext cx="2947979" cy="1605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 bwMode="auto">
          <a:xfrm>
            <a:off x="3076192" y="3576091"/>
            <a:ext cx="307975" cy="547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6C6969"/>
              </a:solidFill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457265" y="3526878"/>
            <a:ext cx="3138414" cy="6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C6969"/>
                </a:solidFill>
                <a:latin typeface="Arial" panose="020B0604020202020204" pitchFamily="34" charset="0"/>
              </a:rPr>
              <a:t>Treatment with gemcitabine,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C6969"/>
                </a:solidFill>
                <a:latin typeface="Arial" panose="020B0604020202020204" pitchFamily="34" charset="0"/>
              </a:rPr>
              <a:t>nab-paclitaxel, agonist CD40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5176454" y="2006053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C6969"/>
                </a:solidFill>
                <a:latin typeface="Arial" panose="020B0604020202020204" pitchFamily="34" charset="0"/>
              </a:rPr>
              <a:t>PD-1, CTLA4, or both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105017" y="4712741"/>
            <a:ext cx="5049837" cy="1384300"/>
            <a:chOff x="3907289" y="5091790"/>
            <a:chExt cx="5048344" cy="1383372"/>
          </a:xfrm>
        </p:grpSpPr>
        <p:sp>
          <p:nvSpPr>
            <p:cNvPr id="16" name="Right Arrow 15"/>
            <p:cNvSpPr/>
            <p:nvPr/>
          </p:nvSpPr>
          <p:spPr>
            <a:xfrm>
              <a:off x="3907289" y="5453497"/>
              <a:ext cx="2713822" cy="2744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6C6969"/>
                </a:solidFill>
              </a:endParaRPr>
            </a:p>
          </p:txBody>
        </p:sp>
        <p:sp>
          <p:nvSpPr>
            <p:cNvPr id="17" name="TextBox 36"/>
            <p:cNvSpPr txBox="1">
              <a:spLocks noChangeArrowheads="1"/>
            </p:cNvSpPr>
            <p:nvPr/>
          </p:nvSpPr>
          <p:spPr bwMode="auto">
            <a:xfrm>
              <a:off x="6770870" y="5091790"/>
              <a:ext cx="2184763" cy="138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Regression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Improved Survival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Cures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(T cell and BATF dep)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 dirty="0">
                <a:solidFill>
                  <a:srgbClr val="6C696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Box 37"/>
            <p:cNvSpPr txBox="1">
              <a:spLocks noChangeArrowheads="1"/>
            </p:cNvSpPr>
            <p:nvPr/>
          </p:nvSpPr>
          <p:spPr bwMode="auto">
            <a:xfrm>
              <a:off x="3981109" y="5091790"/>
              <a:ext cx="24032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C6969"/>
                  </a:solidFill>
                  <a:latin typeface="Arial" panose="020B0604020202020204" pitchFamily="34" charset="0"/>
                </a:rPr>
                <a:t>PD-1, CTLA4, or both</a:t>
              </a:r>
            </a:p>
          </p:txBody>
        </p:sp>
      </p:grp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1734754" y="3466553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6C6969"/>
                </a:solidFill>
                <a:latin typeface="Arial" panose="020B0604020202020204" pitchFamily="34" charset="0"/>
              </a:rPr>
              <a:t>CD8 IHC</a:t>
            </a:r>
          </a:p>
        </p:txBody>
      </p:sp>
    </p:spTree>
    <p:extLst>
      <p:ext uri="{BB962C8B-B14F-4D97-AF65-F5344CB8AC3E}">
        <p14:creationId xmlns:p14="http://schemas.microsoft.com/office/powerpoint/2010/main" val="357445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696391" y="3070601"/>
            <a:ext cx="982230" cy="6992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5967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Phase 1 study of neoadjuvant/adjuvant CD40 </a:t>
            </a:r>
            <a:r>
              <a:rPr lang="en-US" dirty="0" err="1"/>
              <a:t>mAb</a:t>
            </a:r>
            <a:r>
              <a:rPr lang="en-US" dirty="0"/>
              <a:t> with gemcitabine/nab-paclitaxel in </a:t>
            </a:r>
            <a:r>
              <a:rPr lang="en-US" dirty="0" err="1"/>
              <a:t>resectable</a:t>
            </a:r>
            <a:r>
              <a:rPr lang="en-US" dirty="0"/>
              <a:t> pancreatic cancer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76628" y="2957095"/>
            <a:ext cx="8282921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5" name="TextBox 3"/>
          <p:cNvSpPr txBox="1"/>
          <p:nvPr/>
        </p:nvSpPr>
        <p:spPr>
          <a:xfrm>
            <a:off x="2696391" y="3178703"/>
            <a:ext cx="131638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dirty="0">
                <a:solidFill>
                  <a:schemeClr val="bg1"/>
                </a:solidFill>
              </a:rPr>
              <a:t>Surgery</a:t>
            </a:r>
          </a:p>
        </p:txBody>
      </p:sp>
      <p:sp>
        <p:nvSpPr>
          <p:cNvPr id="7" name="Down Arrow 6"/>
          <p:cNvSpPr/>
          <p:nvPr/>
        </p:nvSpPr>
        <p:spPr>
          <a:xfrm>
            <a:off x="1647605" y="2449095"/>
            <a:ext cx="152400" cy="609600"/>
          </a:xfrm>
          <a:prstGeom prst="downArrow">
            <a:avLst/>
          </a:prstGeom>
          <a:solidFill>
            <a:schemeClr val="accent2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8" name="Down Arrow 7"/>
          <p:cNvSpPr/>
          <p:nvPr/>
        </p:nvSpPr>
        <p:spPr>
          <a:xfrm flipV="1">
            <a:off x="1666247" y="3769895"/>
            <a:ext cx="152400" cy="609600"/>
          </a:xfrm>
          <a:prstGeom prst="downArrow">
            <a:avLst/>
          </a:prstGeom>
          <a:solidFill>
            <a:schemeClr val="accent2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9" name="TextBox 6"/>
          <p:cNvSpPr txBox="1"/>
          <p:nvPr/>
        </p:nvSpPr>
        <p:spPr>
          <a:xfrm>
            <a:off x="959175" y="1858870"/>
            <a:ext cx="2383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/>
              <a:t>selicrelumab</a:t>
            </a:r>
            <a:r>
              <a:rPr lang="en-US" sz="1600" b="1" dirty="0"/>
              <a:t>* – Day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247" y="448109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Gem/NP – Day 1 </a:t>
            </a:r>
            <a:r>
              <a:rPr lang="en-US" sz="1600" b="1" dirty="0" err="1"/>
              <a:t>selicrelumab</a:t>
            </a:r>
            <a:r>
              <a:rPr lang="en-US" sz="1600" b="1" dirty="0"/>
              <a:t> – Day 3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356709" y="2322225"/>
            <a:ext cx="762000" cy="66697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</a:rPr>
              <a:t>Arm </a:t>
            </a:r>
          </a:p>
          <a:p>
            <a:pPr algn="ctr"/>
            <a:r>
              <a:rPr lang="en-US" sz="1867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709" y="3831787"/>
            <a:ext cx="762000" cy="66697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</a:rPr>
              <a:t>Arm II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31427" y="3231741"/>
            <a:ext cx="8834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b="1" dirty="0">
                <a:solidFill>
                  <a:schemeClr val="bg1"/>
                </a:solidFill>
              </a:rPr>
              <a:t>2 weeks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97356" y="3250149"/>
            <a:ext cx="115890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b="1" dirty="0">
                <a:solidFill>
                  <a:schemeClr val="bg1"/>
                </a:solidFill>
              </a:rPr>
              <a:t>3-12 weeks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192627" y="275984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723805" y="2765801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031230" y="2765801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190247" y="3769895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742447" y="377584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039363" y="377584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1"/>
          <p:cNvSpPr txBox="1"/>
          <p:nvPr/>
        </p:nvSpPr>
        <p:spPr>
          <a:xfrm>
            <a:off x="9381332" y="2691309"/>
            <a:ext cx="2499633" cy="113877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Endpoints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Safety and feasibility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DFS &amp; OS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Immune biomarkers</a:t>
            </a:r>
          </a:p>
        </p:txBody>
      </p:sp>
      <p:sp>
        <p:nvSpPr>
          <p:cNvPr id="78" name="TextBox 10"/>
          <p:cNvSpPr txBox="1"/>
          <p:nvPr/>
        </p:nvSpPr>
        <p:spPr>
          <a:xfrm>
            <a:off x="5174166" y="2762777"/>
            <a:ext cx="333981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Four cycles of adjuvant </a:t>
            </a:r>
            <a:r>
              <a:rPr lang="en-US" sz="1400" b="1" dirty="0" err="1"/>
              <a:t>chemoimmunoRx</a:t>
            </a:r>
            <a:endParaRPr lang="en-US" sz="1400" b="1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400" dirty="0"/>
              <a:t>Day 1: Gem/NP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400" dirty="0"/>
              <a:t>Day 3: </a:t>
            </a:r>
            <a:r>
              <a:rPr lang="en-US" sz="1400" dirty="0" err="1"/>
              <a:t>selicrelumab</a:t>
            </a:r>
            <a:endParaRPr lang="en-US" sz="1400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400" dirty="0"/>
              <a:t>Day 8: Gem/NP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400" dirty="0"/>
              <a:t>Day 15: Gem/NP</a:t>
            </a:r>
          </a:p>
        </p:txBody>
      </p:sp>
      <p:sp>
        <p:nvSpPr>
          <p:cNvPr id="79" name="TextBox 81"/>
          <p:cNvSpPr txBox="1"/>
          <p:nvPr/>
        </p:nvSpPr>
        <p:spPr>
          <a:xfrm>
            <a:off x="8710495" y="4527688"/>
            <a:ext cx="3321912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>
                <a:solidFill>
                  <a:schemeClr val="bg1"/>
                </a:solidFill>
              </a:rPr>
              <a:t>Study Teams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Penn (O’Hara), Hopkins (Laheru), U Washington (Chiorean), Case (Bajor)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IND Sponsor: Vonderheide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3565" y="1857049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NCT02588443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663565" y="219742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 126456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4" name="TextBox 6"/>
          <p:cNvSpPr txBox="1"/>
          <p:nvPr/>
        </p:nvSpPr>
        <p:spPr>
          <a:xfrm>
            <a:off x="173782" y="5524507"/>
            <a:ext cx="7009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* formerly known as RO7009789 and CP-870,893, fully human IgG2 agonist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BABDF30-5B3F-4EDB-A75E-847BF9A7A2DF}"/>
              </a:ext>
            </a:extLst>
          </p:cNvPr>
          <p:cNvSpPr/>
          <p:nvPr/>
        </p:nvSpPr>
        <p:spPr>
          <a:xfrm>
            <a:off x="8478433" y="5678396"/>
            <a:ext cx="4055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SU2C-Lustgarten;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PanCan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; NCI CITN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6182862" y="2014004"/>
            <a:ext cx="1311911" cy="66697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bg1"/>
                </a:solidFill>
              </a:rPr>
              <a:t>Both Arms</a:t>
            </a:r>
          </a:p>
        </p:txBody>
      </p:sp>
    </p:spTree>
    <p:extLst>
      <p:ext uri="{BB962C8B-B14F-4D97-AF65-F5344CB8AC3E}">
        <p14:creationId xmlns:p14="http://schemas.microsoft.com/office/powerpoint/2010/main" val="28339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9" y="1249136"/>
            <a:ext cx="626427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20"/>
          <p:cNvSpPr txBox="1">
            <a:spLocks noChangeArrowheads="1"/>
          </p:cNvSpPr>
          <p:nvPr/>
        </p:nvSpPr>
        <p:spPr bwMode="auto">
          <a:xfrm>
            <a:off x="567957" y="232601"/>
            <a:ext cx="4681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Cancer Immunity Life Cycle: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case for priming, not checkpoint</a:t>
            </a:r>
          </a:p>
        </p:txBody>
      </p:sp>
      <p:sp>
        <p:nvSpPr>
          <p:cNvPr id="55302" name="Content Placeholder 5"/>
          <p:cNvSpPr txBox="1">
            <a:spLocks/>
          </p:cNvSpPr>
          <p:nvPr/>
        </p:nvSpPr>
        <p:spPr bwMode="auto">
          <a:xfrm>
            <a:off x="8780239" y="5081364"/>
            <a:ext cx="20716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Neo-epitope rich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 infiltrated</a:t>
            </a:r>
            <a:endParaRPr lang="en-US" alt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15038" y="1803175"/>
            <a:ext cx="2938462" cy="3895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304" name="Content Placeholder 5"/>
          <p:cNvSpPr txBox="1">
            <a:spLocks/>
          </p:cNvSpPr>
          <p:nvPr/>
        </p:nvSpPr>
        <p:spPr bwMode="auto">
          <a:xfrm>
            <a:off x="8166101" y="1230087"/>
            <a:ext cx="2371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Checkpoint blockade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338388" y="1249137"/>
            <a:ext cx="2938462" cy="3895725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4762" name="Content Placeholder 5"/>
          <p:cNvSpPr txBox="1">
            <a:spLocks/>
          </p:cNvSpPr>
          <p:nvPr/>
        </p:nvSpPr>
        <p:spPr bwMode="auto">
          <a:xfrm>
            <a:off x="1835151" y="5036912"/>
            <a:ext cx="2676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activation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756745" y="6473033"/>
            <a:ext cx="34667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Modified from Chen et al, Immunity, 2013</a:t>
            </a:r>
          </a:p>
        </p:txBody>
      </p:sp>
    </p:spTree>
    <p:extLst>
      <p:ext uri="{BB962C8B-B14F-4D97-AF65-F5344CB8AC3E}">
        <p14:creationId xmlns:p14="http://schemas.microsoft.com/office/powerpoint/2010/main" val="222740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Involution of tumor stroma after </a:t>
            </a:r>
            <a:r>
              <a:rPr lang="en-US" dirty="0" err="1"/>
              <a:t>selicrelumab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9" y="1408222"/>
            <a:ext cx="11192919" cy="48530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9490" y="2900855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723" y="3694386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94CF1-84E3-4248-9F03-06486C932393}"/>
              </a:ext>
            </a:extLst>
          </p:cNvPr>
          <p:cNvSpPr/>
          <p:nvPr/>
        </p:nvSpPr>
        <p:spPr>
          <a:xfrm>
            <a:off x="8281694" y="572661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Byrne et al, Clin Can Res, 2021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11149" y="1827486"/>
            <a:ext cx="9191625" cy="3733800"/>
            <a:chOff x="1411149" y="1827486"/>
            <a:chExt cx="9191625" cy="373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149" y="1827486"/>
              <a:ext cx="9191625" cy="3733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594CF1-84E3-4248-9F03-06486C932393}"/>
                </a:ext>
              </a:extLst>
            </p:cNvPr>
            <p:cNvSpPr/>
            <p:nvPr/>
          </p:nvSpPr>
          <p:spPr>
            <a:xfrm>
              <a:off x="8071716" y="5253509"/>
              <a:ext cx="23017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Beatty et al,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Science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, 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0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09490" y="2900855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487" y="3694386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07" y="1936606"/>
            <a:ext cx="5316593" cy="36114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8473" y="1966791"/>
            <a:ext cx="519770" cy="567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6AA079-84E2-4258-B4D6-EC2915BC8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1" y="1538294"/>
            <a:ext cx="2165281" cy="3477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BC729-5329-4921-B57A-33AE6134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25" y="2005638"/>
            <a:ext cx="3429206" cy="2900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A23FBD-8D4A-4CAF-9F5A-DB542329FAE9}"/>
              </a:ext>
            </a:extLst>
          </p:cNvPr>
          <p:cNvSpPr txBox="1"/>
          <p:nvPr/>
        </p:nvSpPr>
        <p:spPr>
          <a:xfrm>
            <a:off x="425917" y="355868"/>
            <a:ext cx="7039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Multiplex IHC on resected human PDAC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FC5D206-DAEA-4C05-9DC4-5954AD25546E}"/>
              </a:ext>
            </a:extLst>
          </p:cNvPr>
          <p:cNvSpPr/>
          <p:nvPr/>
        </p:nvSpPr>
        <p:spPr>
          <a:xfrm>
            <a:off x="2433772" y="2969808"/>
            <a:ext cx="519770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0D3042D-EA0C-4C4A-8703-010920EB1FCD}"/>
              </a:ext>
            </a:extLst>
          </p:cNvPr>
          <p:cNvSpPr/>
          <p:nvPr/>
        </p:nvSpPr>
        <p:spPr>
          <a:xfrm>
            <a:off x="6981350" y="2969808"/>
            <a:ext cx="519770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9D2A6-4116-4B05-A805-F06EB8CCE204}"/>
              </a:ext>
            </a:extLst>
          </p:cNvPr>
          <p:cNvSpPr txBox="1"/>
          <p:nvPr/>
        </p:nvSpPr>
        <p:spPr>
          <a:xfrm>
            <a:off x="8278588" y="1448583"/>
            <a:ext cx="2510229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Image Cytometry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1DB77-2D46-45E9-BA3F-E69A78A40078}"/>
              </a:ext>
            </a:extLst>
          </p:cNvPr>
          <p:cNvSpPr txBox="1"/>
          <p:nvPr/>
        </p:nvSpPr>
        <p:spPr>
          <a:xfrm>
            <a:off x="644173" y="5524169"/>
            <a:ext cx="599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Tsujikawa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T et al, Cell Reports, 2017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Liudahl S, et al, Cancer Discovery, 2021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– used to develop PDAC atlas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F9D2A6-4116-4B05-A805-F06EB8CCE204}"/>
              </a:ext>
            </a:extLst>
          </p:cNvPr>
          <p:cNvSpPr txBox="1"/>
          <p:nvPr/>
        </p:nvSpPr>
        <p:spPr>
          <a:xfrm>
            <a:off x="3856186" y="1501881"/>
            <a:ext cx="178277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IHC</a:t>
            </a:r>
          </a:p>
        </p:txBody>
      </p:sp>
    </p:spTree>
    <p:extLst>
      <p:ext uri="{BB962C8B-B14F-4D97-AF65-F5344CB8AC3E}">
        <p14:creationId xmlns:p14="http://schemas.microsoft.com/office/powerpoint/2010/main" val="4011126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Immune cell distribution in TME and impact of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9490" y="2900855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723" y="3694386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22" y="1468722"/>
            <a:ext cx="8238137" cy="3702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87862" y="1727628"/>
            <a:ext cx="1702675" cy="262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36" y="1711074"/>
            <a:ext cx="1685925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7280" y="125309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N=104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5394" y="1253096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N=13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0354" y="125309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N=8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4354" y="125309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N=3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12185" y="1560873"/>
            <a:ext cx="946621" cy="1107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74241" y="2072640"/>
            <a:ext cx="8290560" cy="362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C42DCF-42AE-4F8D-B68E-2F93FDBBED4C}"/>
              </a:ext>
            </a:extLst>
          </p:cNvPr>
          <p:cNvSpPr/>
          <p:nvPr/>
        </p:nvSpPr>
        <p:spPr>
          <a:xfrm>
            <a:off x="8756641" y="5590264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Byrne et al, Clin Can Res, 2021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DEC4206-12F9-4387-A120-EA33F3CF857D}"/>
              </a:ext>
            </a:extLst>
          </p:cNvPr>
          <p:cNvSpPr/>
          <p:nvPr/>
        </p:nvSpPr>
        <p:spPr>
          <a:xfrm rot="5400000">
            <a:off x="3346729" y="4246608"/>
            <a:ext cx="299477" cy="2455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0BD5B01-1622-452C-BBD0-A6AC493539A0}"/>
              </a:ext>
            </a:extLst>
          </p:cNvPr>
          <p:cNvSpPr/>
          <p:nvPr/>
        </p:nvSpPr>
        <p:spPr>
          <a:xfrm rot="5400000">
            <a:off x="6421006" y="4246609"/>
            <a:ext cx="299477" cy="2455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0920F-0B73-4898-A241-8F170676D4A4}"/>
              </a:ext>
            </a:extLst>
          </p:cNvPr>
          <p:cNvSpPr/>
          <p:nvPr/>
        </p:nvSpPr>
        <p:spPr>
          <a:xfrm>
            <a:off x="2706828" y="5699837"/>
            <a:ext cx="1579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PDAC atlas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81F6BD-CA46-4B15-A6EF-177FBC9A241F}"/>
              </a:ext>
            </a:extLst>
          </p:cNvPr>
          <p:cNvSpPr/>
          <p:nvPr/>
        </p:nvSpPr>
        <p:spPr>
          <a:xfrm>
            <a:off x="5781105" y="5699837"/>
            <a:ext cx="1851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CITN11-01 trial</a:t>
            </a:r>
          </a:p>
        </p:txBody>
      </p:sp>
    </p:spTree>
    <p:extLst>
      <p:ext uri="{BB962C8B-B14F-4D97-AF65-F5344CB8AC3E}">
        <p14:creationId xmlns:p14="http://schemas.microsoft.com/office/powerpoint/2010/main" val="117373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67" y="315566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Three patterns of immune infiltration in pancreatic cancer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9490" y="2900855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723" y="3694386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97" y="924376"/>
            <a:ext cx="6584389" cy="49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744200" cy="461665"/>
          </a:xfrm>
        </p:spPr>
        <p:txBody>
          <a:bodyPr>
            <a:noAutofit/>
          </a:bodyPr>
          <a:lstStyle/>
          <a:p>
            <a:r>
              <a:rPr lang="en-US" dirty="0" err="1"/>
              <a:t>Selicrelumab</a:t>
            </a:r>
            <a:r>
              <a:rPr lang="en-US" dirty="0"/>
              <a:t> associated with T cell-rich tumors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9490" y="2900855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723" y="3694386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312126" y="1437476"/>
            <a:ext cx="3702271" cy="1723549"/>
            <a:chOff x="8312126" y="1437476"/>
            <a:chExt cx="3702271" cy="1723549"/>
          </a:xfrm>
        </p:grpSpPr>
        <p:sp>
          <p:nvSpPr>
            <p:cNvPr id="6" name="TextBox 5"/>
            <p:cNvSpPr txBox="1"/>
            <p:nvPr/>
          </p:nvSpPr>
          <p:spPr>
            <a:xfrm>
              <a:off x="8312126" y="1437476"/>
              <a:ext cx="3105337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Chance of being T cell-rich</a:t>
              </a:r>
            </a:p>
            <a:p>
              <a:endParaRPr lang="en-US" sz="8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Untreated 		37% (38/104)</a:t>
              </a:r>
            </a:p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Chemo/</a:t>
              </a:r>
              <a:r>
                <a:rPr lang="en-US" sz="1400" dirty="0" err="1">
                  <a:solidFill>
                    <a:schemeClr val="accent3">
                      <a:lumMod val="50000"/>
                    </a:schemeClr>
                  </a:solidFill>
                </a:rPr>
                <a:t>chemorads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 	23% (3/13)</a:t>
              </a:r>
            </a:p>
            <a:p>
              <a:r>
                <a:rPr lang="en-US" sz="1400" dirty="0" err="1">
                  <a:solidFill>
                    <a:schemeClr val="accent3">
                      <a:lumMod val="50000"/>
                    </a:schemeClr>
                  </a:solidFill>
                </a:rPr>
                <a:t>Selicrelumab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	</a:t>
              </a:r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82%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 (9/11)</a:t>
              </a:r>
            </a:p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Only 1 </a:t>
              </a:r>
              <a:r>
                <a:rPr lang="en-US" b="1" dirty="0" err="1">
                  <a:solidFill>
                    <a:schemeClr val="accent3">
                      <a:lumMod val="50000"/>
                    </a:schemeClr>
                  </a:solidFill>
                </a:rPr>
                <a:t>selicrelumab</a:t>
              </a: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-treated </a:t>
              </a:r>
            </a:p>
            <a:p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tumor was myeloid rich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33286" y="2162237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*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589281" y="2083016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**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333286" y="2185370"/>
              <a:ext cx="0" cy="327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638178" y="1993604"/>
              <a:ext cx="0" cy="524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9" y="1204994"/>
            <a:ext cx="8089611" cy="5430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6885" y="5483113"/>
            <a:ext cx="139190" cy="145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5C46D7-626A-45EE-AC35-C9E69CBE8749}"/>
              </a:ext>
            </a:extLst>
          </p:cNvPr>
          <p:cNvSpPr/>
          <p:nvPr/>
        </p:nvSpPr>
        <p:spPr>
          <a:xfrm>
            <a:off x="8775680" y="5656258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Byrne et al, Clin Can Res, 2021</a:t>
            </a:r>
          </a:p>
        </p:txBody>
      </p:sp>
    </p:spTree>
    <p:extLst>
      <p:ext uri="{BB962C8B-B14F-4D97-AF65-F5344CB8AC3E}">
        <p14:creationId xmlns:p14="http://schemas.microsoft.com/office/powerpoint/2010/main" val="7945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Activation and proliferation of </a:t>
            </a:r>
            <a:r>
              <a:rPr lang="en-US" dirty="0" err="1"/>
              <a:t>intratumoral</a:t>
            </a:r>
            <a:r>
              <a:rPr lang="en-US" dirty="0"/>
              <a:t> T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9490" y="2900855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723" y="3694386"/>
            <a:ext cx="37837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3" y="1547812"/>
            <a:ext cx="11401425" cy="360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723" y="1626781"/>
            <a:ext cx="378372" cy="478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005013" y="698500"/>
            <a:ext cx="807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008" y="1730375"/>
            <a:ext cx="3041650" cy="6508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Phase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Ib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/Dose Escalation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Enrollment completed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307388" y="310961"/>
            <a:ext cx="3549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IND Sponsor: Parker Institute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Overall PI: Vonderheide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Penn (O’Hara), MSK (O’Reilly),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MDACC (</a:t>
            </a:r>
            <a:r>
              <a:rPr lang="en-US" altLang="en-US" sz="1200" dirty="0" err="1">
                <a:latin typeface="Arial" panose="020B0604020202020204" pitchFamily="34" charset="0"/>
              </a:rPr>
              <a:t>Varadhachary</a:t>
            </a:r>
            <a:r>
              <a:rPr lang="en-US" altLang="en-US" sz="1200" dirty="0">
                <a:latin typeface="Arial" panose="020B0604020202020204" pitchFamily="34" charset="0"/>
              </a:rPr>
              <a:t>/Wolff), UCLA (Wainberg),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UCSF (Ko), Stanford (Fisher), DFCI (Rahma)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Collaboration: CRI, </a:t>
            </a:r>
            <a:r>
              <a:rPr lang="en-US" altLang="en-US" sz="1200" dirty="0" err="1">
                <a:latin typeface="Arial" panose="020B0604020202020204" pitchFamily="34" charset="0"/>
              </a:rPr>
              <a:t>Apexigen</a:t>
            </a:r>
            <a:r>
              <a:rPr lang="en-US" altLang="en-US" sz="1200" dirty="0">
                <a:latin typeface="Arial" panose="020B0604020202020204" pitchFamily="34" charset="0"/>
              </a:rPr>
              <a:t>, BMS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604894" y="368726"/>
            <a:ext cx="617948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PRINCE: </a:t>
            </a:r>
            <a:r>
              <a:rPr lang="en-US" altLang="en-US" sz="2400" dirty="0">
                <a:latin typeface="Arial" panose="020B0604020202020204" pitchFamily="34" charset="0"/>
              </a:rPr>
              <a:t>Gem/NP +/- CD40 +/- PD-1 for patients with first-line metastatic PDAC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8307388" y="1574757"/>
            <a:ext cx="193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NCT03214250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25758" y="4033838"/>
            <a:ext cx="2909887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520983" y="2990850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D1   D3     D8     D15       D28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490820" y="3513138"/>
            <a:ext cx="519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Gem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NP</a:t>
            </a: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982945" y="3521075"/>
            <a:ext cx="56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005M</a:t>
            </a:r>
          </a:p>
        </p:txBody>
      </p: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1633820" y="3521075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Gem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NP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18020" y="3519488"/>
            <a:ext cx="519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Gem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NP</a:t>
            </a: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519395" y="4310063"/>
            <a:ext cx="490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Nivo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2237070" y="4305300"/>
            <a:ext cx="490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Nivo</a:t>
            </a:r>
          </a:p>
        </p:txBody>
      </p:sp>
      <p:pic>
        <p:nvPicPr>
          <p:cNvPr id="3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3" y="4911725"/>
            <a:ext cx="36083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1121058" y="2520950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-- One cycle --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362233" y="5781675"/>
            <a:ext cx="3157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All drugs </a:t>
            </a:r>
            <a:r>
              <a:rPr lang="en-US" altLang="en-US" sz="1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i.v.</a:t>
            </a:r>
            <a:r>
              <a:rPr lang="en-US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; </a:t>
            </a:r>
            <a:r>
              <a:rPr lang="en-US" altLang="en-US" sz="1400" i="1" dirty="0">
                <a:latin typeface="Arial" panose="020B0604020202020204" pitchFamily="34" charset="0"/>
              </a:rPr>
              <a:t>APX005M = sotigalimab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i="1" dirty="0">
              <a:latin typeface="Arial" panose="020B0604020202020204" pitchFamily="34" charset="0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6960917" y="5665563"/>
            <a:ext cx="3844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O’Hara et al, Lancet Oncology, 2021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D50FD7C-2FCC-4A55-BF86-342B9668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056" y="2240472"/>
            <a:ext cx="3549650" cy="26908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9165F5-0E6A-4174-AA37-E91D6D211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284" y="2041818"/>
            <a:ext cx="3693895" cy="3555417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ADB60131-4FC1-410E-83F5-EF7E9261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700" y="5796776"/>
            <a:ext cx="3844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Filbert et al, CII, 2021 </a:t>
            </a:r>
          </a:p>
        </p:txBody>
      </p:sp>
    </p:spTree>
    <p:extLst>
      <p:ext uri="{BB962C8B-B14F-4D97-AF65-F5344CB8AC3E}">
        <p14:creationId xmlns:p14="http://schemas.microsoft.com/office/powerpoint/2010/main" val="35749781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005013" y="698500"/>
            <a:ext cx="807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926741" y="182563"/>
            <a:ext cx="32608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IND Sponsor: Parker Institute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Overall PI: Vonderheide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Penn (O’Hara), MSKCC (O’Reilly),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MDACC (Wolff), UCLA (Wainberg),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UCSF (Ko), Stanford (Fisher), DFCI (Rahma)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Collaboration: </a:t>
            </a:r>
            <a:r>
              <a:rPr lang="en-US" altLang="en-US" sz="1200" dirty="0" err="1">
                <a:latin typeface="Arial" panose="020B0604020202020204" pitchFamily="34" charset="0"/>
              </a:rPr>
              <a:t>Apexigen</a:t>
            </a:r>
            <a:r>
              <a:rPr lang="en-US" altLang="en-US" sz="1200" dirty="0">
                <a:latin typeface="Arial" panose="020B0604020202020204" pitchFamily="34" charset="0"/>
              </a:rPr>
              <a:t>, BMS, CRI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353076" y="326290"/>
            <a:ext cx="65885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PRINCE: </a:t>
            </a:r>
            <a:r>
              <a:rPr lang="en-US" altLang="en-US" sz="2400" dirty="0">
                <a:latin typeface="Arial" panose="020B0604020202020204" pitchFamily="34" charset="0"/>
              </a:rPr>
              <a:t>Gem/NP +/- CD40 +/- PD-1 for patients with first-line metastatic PDAC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503439" y="5405667"/>
            <a:ext cx="193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NCT03214250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B1E3E-479B-4F5B-AECA-EAB0F3C5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39" y="1681248"/>
            <a:ext cx="3391358" cy="361395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F228BBE-DFF3-4FCE-BC13-2336B50E6FD5}"/>
              </a:ext>
            </a:extLst>
          </p:cNvPr>
          <p:cNvSpPr/>
          <p:nvPr/>
        </p:nvSpPr>
        <p:spPr bwMode="auto">
          <a:xfrm>
            <a:off x="3894797" y="3250276"/>
            <a:ext cx="394570" cy="48213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20C8E-0326-4CFB-905B-723842FFEF7B}"/>
              </a:ext>
            </a:extLst>
          </p:cNvPr>
          <p:cNvSpPr txBox="1"/>
          <p:nvPr/>
        </p:nvSpPr>
        <p:spPr bwMode="auto">
          <a:xfrm>
            <a:off x="4694313" y="2540193"/>
            <a:ext cx="204222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Enrollment completed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N=105</a:t>
            </a:r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 Endpoint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1 year OS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c/w historical 1yr OS 35%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C734321-C7C1-4EA5-B418-93AFAF34A497}"/>
              </a:ext>
            </a:extLst>
          </p:cNvPr>
          <p:cNvSpPr/>
          <p:nvPr/>
        </p:nvSpPr>
        <p:spPr bwMode="auto">
          <a:xfrm>
            <a:off x="7405532" y="3253043"/>
            <a:ext cx="394570" cy="48213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E0B694-8A24-4DCD-99AF-58B236BB40BB}"/>
              </a:ext>
            </a:extLst>
          </p:cNvPr>
          <p:cNvSpPr/>
          <p:nvPr/>
        </p:nvSpPr>
        <p:spPr bwMode="auto">
          <a:xfrm>
            <a:off x="4422371" y="2202872"/>
            <a:ext cx="2776451" cy="2261062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88ADE0-D437-478B-B69F-9374C46A6CEA}"/>
              </a:ext>
            </a:extLst>
          </p:cNvPr>
          <p:cNvSpPr txBox="1"/>
          <p:nvPr/>
        </p:nvSpPr>
        <p:spPr bwMode="auto">
          <a:xfrm>
            <a:off x="8075451" y="2357792"/>
            <a:ext cx="27138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Baseline and serial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biosamples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Blood and Tumor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Translational suite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Flow,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CyTOF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RNAseq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DNAseq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IF, proteomics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microbiome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A77FC3A-8AD3-4866-B57B-966737EF6F9A}"/>
              </a:ext>
            </a:extLst>
          </p:cNvPr>
          <p:cNvSpPr/>
          <p:nvPr/>
        </p:nvSpPr>
        <p:spPr bwMode="auto">
          <a:xfrm rot="5400000">
            <a:off x="9207567" y="2964868"/>
            <a:ext cx="394570" cy="48213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0CD83B-04F2-4036-88D9-FC9A33F95457}"/>
              </a:ext>
            </a:extLst>
          </p:cNvPr>
          <p:cNvSpPr/>
          <p:nvPr/>
        </p:nvSpPr>
        <p:spPr bwMode="auto">
          <a:xfrm>
            <a:off x="7991300" y="2205640"/>
            <a:ext cx="2873437" cy="2261062"/>
          </a:xfrm>
          <a:prstGeom prst="rect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2B24E-3472-43D2-AEA6-EE149F0FA13D}"/>
              </a:ext>
            </a:extLst>
          </p:cNvPr>
          <p:cNvSpPr txBox="1"/>
          <p:nvPr/>
        </p:nvSpPr>
        <p:spPr bwMode="auto">
          <a:xfrm>
            <a:off x="4900154" y="5327584"/>
            <a:ext cx="519533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Machine learning to identify biosignatures of benefit, per arm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7D69CB-1AE2-4E78-AB91-644B8A570790}"/>
              </a:ext>
            </a:extLst>
          </p:cNvPr>
          <p:cNvSpPr/>
          <p:nvPr/>
        </p:nvSpPr>
        <p:spPr bwMode="auto">
          <a:xfrm>
            <a:off x="4574771" y="5233144"/>
            <a:ext cx="5990705" cy="394571"/>
          </a:xfrm>
          <a:prstGeom prst="rect">
            <a:avLst/>
          </a:prstGeom>
          <a:noFill/>
          <a:ln w="57150" cap="flat" cmpd="sng" algn="ctr">
            <a:solidFill>
              <a:srgbClr val="2868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EEFA839-9A03-479F-9B48-D81C1A73467F}"/>
              </a:ext>
            </a:extLst>
          </p:cNvPr>
          <p:cNvSpPr/>
          <p:nvPr/>
        </p:nvSpPr>
        <p:spPr bwMode="auto">
          <a:xfrm rot="5400000">
            <a:off x="7289999" y="3002514"/>
            <a:ext cx="415641" cy="3724419"/>
          </a:xfrm>
          <a:prstGeom prst="rightBrace">
            <a:avLst/>
          </a:prstGeom>
          <a:noFill/>
          <a:ln w="28575" cap="flat" cmpd="sng" algn="ctr">
            <a:solidFill>
              <a:srgbClr val="2868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374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PRINCE Phase II results so far</a:t>
            </a:r>
          </a:p>
        </p:txBody>
      </p:sp>
      <p:sp>
        <p:nvSpPr>
          <p:cNvPr id="6" name="Text Placeholder 15"/>
          <p:cNvSpPr txBox="1">
            <a:spLocks/>
          </p:cNvSpPr>
          <p:nvPr/>
        </p:nvSpPr>
        <p:spPr>
          <a:xfrm>
            <a:off x="1106860" y="1570265"/>
            <a:ext cx="10531318" cy="5435600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anose="020B0604020202020204" pitchFamily="34" charset="0"/>
              <a:buChar char="•"/>
              <a:defRPr sz="3600" kern="1200" baseline="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1pPr>
            <a:lvl2pPr marL="746125" indent="-2889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SzPct val="75000"/>
              <a:buFont typeface="Courier New" panose="02070309020205020404" pitchFamily="49" charset="0"/>
              <a:buChar char="o"/>
              <a:defRPr sz="2800" b="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2pPr>
            <a:lvl3pPr marL="1195388" indent="-28098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itchFamily="34" charset="0"/>
              <a:buChar char="•"/>
              <a:defRPr sz="24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3pPr>
            <a:lvl4pPr marL="1660525" indent="-2889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itchFamily="34" charset="0"/>
              <a:buChar char="–"/>
              <a:defRPr sz="20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4pPr>
            <a:lvl5pPr marL="2109788" indent="-28098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itchFamily="34" charset="0"/>
              <a:buChar char="»"/>
              <a:defRPr sz="18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patients evaluated for primary endpoint: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OS c/w historical Gem/NP of 35%</a:t>
            </a: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Gem/NP/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57.7%, p=0.006</a:t>
            </a:r>
          </a:p>
          <a:p>
            <a:pPr lvl="1"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Gem/NP/sotigalimab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48.1%, p=0.062</a:t>
            </a:r>
          </a:p>
          <a:p>
            <a:pPr lvl="1"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Gem/NP/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/sotigalimab	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41.3%, p=0.233</a:t>
            </a: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omic</a:t>
            </a:r>
            <a:r>
              <a:rPr lang="en-US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biomarker analysis</a:t>
            </a: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</a:pP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Prelim: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Distinct, arm-specific circulating and tumor biosignatures correlated with overall survival</a:t>
            </a:r>
          </a:p>
          <a:p>
            <a:pPr lvl="1"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permit trial design based on biomarker-driven patient enrichment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6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</a:pP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6423" y="5179371"/>
            <a:ext cx="361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Padron et al, in review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Accepted for presentation at ASCO 2022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32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7005340-1974-46A2-BF57-4DCA04F2FB60}"/>
              </a:ext>
            </a:extLst>
          </p:cNvPr>
          <p:cNvCxnSpPr>
            <a:cxnSpLocks/>
          </p:cNvCxnSpPr>
          <p:nvPr/>
        </p:nvCxnSpPr>
        <p:spPr>
          <a:xfrm>
            <a:off x="723900" y="597262"/>
            <a:ext cx="53721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B3EE95-6E91-469E-A4FC-BFE58617CBB1}"/>
              </a:ext>
            </a:extLst>
          </p:cNvPr>
          <p:cNvSpPr txBox="1"/>
          <p:nvPr/>
        </p:nvSpPr>
        <p:spPr>
          <a:xfrm>
            <a:off x="650057" y="202168"/>
            <a:ext cx="65528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cap="all" spc="11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Revolution platform study (</a:t>
            </a:r>
            <a:r>
              <a:rPr lang="en-US" sz="1800" cap="all" spc="11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1L </a:t>
            </a:r>
            <a:r>
              <a:rPr lang="en-US" sz="1800" cap="all" spc="110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mpDAC</a:t>
            </a:r>
            <a:r>
              <a:rPr lang="en-US" sz="1800" cap="all" spc="11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cap="all" spc="110" dirty="0">
              <a:solidFill>
                <a:srgbClr val="000000"/>
              </a:solidFill>
              <a:uFill>
                <a:solidFill>
                  <a:srgbClr val="685BC7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9954AACA-97E5-5745-AC9B-ED3680CEE1DE}"/>
              </a:ext>
            </a:extLst>
          </p:cNvPr>
          <p:cNvSpPr/>
          <p:nvPr/>
        </p:nvSpPr>
        <p:spPr>
          <a:xfrm>
            <a:off x="188468" y="854662"/>
            <a:ext cx="1499741" cy="176063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1L Metastatic PDAC</a:t>
            </a:r>
          </a:p>
        </p:txBody>
      </p:sp>
      <p:sp>
        <p:nvSpPr>
          <p:cNvPr id="35" name="Rectangle: Rounded Corners 5">
            <a:extLst>
              <a:ext uri="{FF2B5EF4-FFF2-40B4-BE49-F238E27FC236}">
                <a16:creationId xmlns:a16="http://schemas.microsoft.com/office/drawing/2014/main" id="{D00EB1D4-1B98-5643-A815-FB6EC707C57F}"/>
              </a:ext>
            </a:extLst>
          </p:cNvPr>
          <p:cNvSpPr/>
          <p:nvPr/>
        </p:nvSpPr>
        <p:spPr>
          <a:xfrm>
            <a:off x="4228858" y="919664"/>
            <a:ext cx="6647321" cy="390894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Cohort A: Anti-PD-1 + Anti-CTLA4 + Chemo Combination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20">
            <a:extLst>
              <a:ext uri="{FF2B5EF4-FFF2-40B4-BE49-F238E27FC236}">
                <a16:creationId xmlns:a16="http://schemas.microsoft.com/office/drawing/2014/main" id="{D2B64ED2-E7C9-2044-9A1C-4DCC3753EE64}"/>
              </a:ext>
            </a:extLst>
          </p:cNvPr>
          <p:cNvSpPr/>
          <p:nvPr/>
        </p:nvSpPr>
        <p:spPr>
          <a:xfrm>
            <a:off x="4232935" y="1549853"/>
            <a:ext cx="6647321" cy="390894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Cohort B: Anti-CTLA4 + HCQ + Chemo Combination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70A782-4384-1545-A46A-D08D8EBE4544}"/>
              </a:ext>
            </a:extLst>
          </p:cNvPr>
          <p:cNvSpPr txBox="1"/>
          <p:nvPr/>
        </p:nvSpPr>
        <p:spPr>
          <a:xfrm>
            <a:off x="10914085" y="1285779"/>
            <a:ext cx="1277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Sample Size 15/cohort, with ability to expand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20">
            <a:extLst>
              <a:ext uri="{FF2B5EF4-FFF2-40B4-BE49-F238E27FC236}">
                <a16:creationId xmlns:a16="http://schemas.microsoft.com/office/drawing/2014/main" id="{E1CA3FB5-80FF-524C-813C-D3D4198B9ABA}"/>
              </a:ext>
            </a:extLst>
          </p:cNvPr>
          <p:cNvSpPr/>
          <p:nvPr/>
        </p:nvSpPr>
        <p:spPr>
          <a:xfrm>
            <a:off x="4228861" y="2186241"/>
            <a:ext cx="6651395" cy="39089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Cohort C: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>
                <a:solidFill>
                  <a:schemeClr val="bg1"/>
                </a:solidFill>
              </a:rPr>
              <a:t>everaging PRINCE and above cohorts.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449F6E-A15F-2042-BD28-85C879C4244A}"/>
              </a:ext>
            </a:extLst>
          </p:cNvPr>
          <p:cNvSpPr txBox="1"/>
          <p:nvPr/>
        </p:nvSpPr>
        <p:spPr>
          <a:xfrm>
            <a:off x="1508447" y="2856002"/>
            <a:ext cx="9270487" cy="3231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Baseline and on-treatment tumor biopsies, stool collection and peripheral blood collection (including at PD)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61BC2A-9519-3D43-85AD-17F0EE70CB0F}"/>
              </a:ext>
            </a:extLst>
          </p:cNvPr>
          <p:cNvCxnSpPr>
            <a:cxnSpLocks/>
          </p:cNvCxnSpPr>
          <p:nvPr/>
        </p:nvCxnSpPr>
        <p:spPr>
          <a:xfrm>
            <a:off x="1660461" y="3576404"/>
            <a:ext cx="9506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18F221D-AD73-7348-AA4A-CC14F049BAA3}"/>
              </a:ext>
            </a:extLst>
          </p:cNvPr>
          <p:cNvSpPr/>
          <p:nvPr/>
        </p:nvSpPr>
        <p:spPr>
          <a:xfrm>
            <a:off x="2280457" y="3384344"/>
            <a:ext cx="8266409" cy="4170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Ongoing monitoring of safety, clinical activity, and biomarkers to guide cohort expansion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37BBDB-39B9-4A49-90B0-861E36959B06}"/>
              </a:ext>
            </a:extLst>
          </p:cNvPr>
          <p:cNvGrpSpPr/>
          <p:nvPr/>
        </p:nvGrpSpPr>
        <p:grpSpPr>
          <a:xfrm>
            <a:off x="3374155" y="3830010"/>
            <a:ext cx="8421517" cy="2374828"/>
            <a:chOff x="3372909" y="4203307"/>
            <a:chExt cx="8421517" cy="23748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CF5C2E-B225-7D42-97B3-5125AE9A2714}"/>
                </a:ext>
              </a:extLst>
            </p:cNvPr>
            <p:cNvSpPr txBox="1"/>
            <p:nvPr/>
          </p:nvSpPr>
          <p:spPr>
            <a:xfrm>
              <a:off x="3612626" y="4203307"/>
              <a:ext cx="424209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PRIMARY ENDPOINT: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Safety and feasibility of combination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KEY SECONDARY ENDPOINTS: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OS, PFS, ORR, DOR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BIOMARKER ANALYSES: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Multi-omic, multiparameter analysis of tissue, blood and stool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Customized by cohort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7666BE-606F-C74F-85BC-EE01B5DA319D}"/>
                </a:ext>
              </a:extLst>
            </p:cNvPr>
            <p:cNvSpPr txBox="1"/>
            <p:nvPr/>
          </p:nvSpPr>
          <p:spPr>
            <a:xfrm>
              <a:off x="8094437" y="4272967"/>
              <a:ext cx="36999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EXPANSION CRITERIA: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Acceptable safety profile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≥5/15 responses (RECIST 1.1)</a:t>
              </a:r>
            </a:p>
            <a:p>
              <a:pPr marL="285750" marR="0" lvl="0" indent="-285750" algn="l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5BC7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Compelling biomarker observations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DAA409-A81D-8346-8A5D-E672A5FB3875}"/>
                </a:ext>
              </a:extLst>
            </p:cNvPr>
            <p:cNvCxnSpPr>
              <a:cxnSpLocks/>
            </p:cNvCxnSpPr>
            <p:nvPr/>
          </p:nvCxnSpPr>
          <p:spPr>
            <a:xfrm>
              <a:off x="3372909" y="4269811"/>
              <a:ext cx="0" cy="23083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B08C8C5-B8A1-0B40-AAC7-2704F4BE11D6}"/>
                </a:ext>
              </a:extLst>
            </p:cNvPr>
            <p:cNvCxnSpPr>
              <a:cxnSpLocks/>
            </p:cNvCxnSpPr>
            <p:nvPr/>
          </p:nvCxnSpPr>
          <p:spPr>
            <a:xfrm>
              <a:off x="7854722" y="4269811"/>
              <a:ext cx="0" cy="23083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4F504F-E7B9-B840-BF28-718F42146108}"/>
              </a:ext>
            </a:extLst>
          </p:cNvPr>
          <p:cNvCxnSpPr/>
          <p:nvPr/>
        </p:nvCxnSpPr>
        <p:spPr>
          <a:xfrm>
            <a:off x="1578400" y="2380706"/>
            <a:ext cx="260390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39074D-B745-364B-84E0-DB76B2412F21}"/>
              </a:ext>
            </a:extLst>
          </p:cNvPr>
          <p:cNvCxnSpPr/>
          <p:nvPr/>
        </p:nvCxnSpPr>
        <p:spPr>
          <a:xfrm>
            <a:off x="1578400" y="1748998"/>
            <a:ext cx="260390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1CD387-CDE8-614E-939E-2E271DA64553}"/>
              </a:ext>
            </a:extLst>
          </p:cNvPr>
          <p:cNvCxnSpPr/>
          <p:nvPr/>
        </p:nvCxnSpPr>
        <p:spPr>
          <a:xfrm>
            <a:off x="1578400" y="1149686"/>
            <a:ext cx="260390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D7009CE-9C30-B944-8B81-EE812595CDD3}"/>
              </a:ext>
            </a:extLst>
          </p:cNvPr>
          <p:cNvSpPr/>
          <p:nvPr/>
        </p:nvSpPr>
        <p:spPr>
          <a:xfrm>
            <a:off x="1948508" y="965738"/>
            <a:ext cx="1842082" cy="411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Reinvigorate T Cell Activation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9B2D6CB-E9FB-4743-BD45-1BF9985E19EF}"/>
              </a:ext>
            </a:extLst>
          </p:cNvPr>
          <p:cNvSpPr/>
          <p:nvPr/>
        </p:nvSpPr>
        <p:spPr>
          <a:xfrm>
            <a:off x="1958457" y="1534243"/>
            <a:ext cx="1842082" cy="41295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Autophagy Inhibition-Immune Activation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DCF8BBC-E643-844D-BED6-E8348DACF152}"/>
              </a:ext>
            </a:extLst>
          </p:cNvPr>
          <p:cNvSpPr/>
          <p:nvPr/>
        </p:nvSpPr>
        <p:spPr>
          <a:xfrm>
            <a:off x="1958457" y="2102749"/>
            <a:ext cx="1842082" cy="4346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DDFB36-5421-6040-8625-67B536A18107}"/>
              </a:ext>
            </a:extLst>
          </p:cNvPr>
          <p:cNvSpPr txBox="1"/>
          <p:nvPr/>
        </p:nvSpPr>
        <p:spPr>
          <a:xfrm>
            <a:off x="2283491" y="2176411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development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1F3F5310-F401-8241-AE8D-FEB2E27502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3" y="5326919"/>
            <a:ext cx="1087850" cy="6091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503F81-232A-3A47-B182-9A3A41F82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383" y="3995443"/>
            <a:ext cx="870391" cy="6179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C175084-78B9-C44D-8A14-81DBDB0D2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17" y="5007843"/>
            <a:ext cx="860157" cy="27699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827F79D-00D0-8E44-8B54-51BE7558C5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384" y="5326355"/>
            <a:ext cx="898146" cy="58399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0CF87F7-77C0-CC4E-992C-C287F2261F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7" y="4572727"/>
            <a:ext cx="870390" cy="284327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C7108F3A-511F-9144-AD1F-4762DD4382F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100000"/>
          </a:blip>
          <a:stretch>
            <a:fillRect/>
          </a:stretch>
        </p:blipFill>
        <p:spPr>
          <a:xfrm>
            <a:off x="284321" y="3798149"/>
            <a:ext cx="1308037" cy="732501"/>
          </a:xfrm>
          <a:prstGeom prst="rect">
            <a:avLst/>
          </a:prstGeom>
        </p:spPr>
      </p:pic>
      <p:pic>
        <p:nvPicPr>
          <p:cNvPr id="61" name="Graphic 14">
            <a:extLst>
              <a:ext uri="{FF2B5EF4-FFF2-40B4-BE49-F238E27FC236}">
                <a16:creationId xmlns:a16="http://schemas.microsoft.com/office/drawing/2014/main" id="{630BCD96-A821-C349-AA53-B013982281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128" y="4756018"/>
            <a:ext cx="1389005" cy="408531"/>
          </a:xfrm>
          <a:prstGeom prst="rect">
            <a:avLst/>
          </a:prstGeom>
        </p:spPr>
      </p:pic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A209BB36-665D-5B4D-B7EC-F8F23AAF310E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1243013" cy="4572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ctr" defTabSz="914263" rtl="0" eaLnBrk="1" latinLnBrk="0" hangingPunct="1">
              <a:defRPr sz="900" b="0" i="0" kern="1200">
                <a:solidFill>
                  <a:schemeClr val="tx1"/>
                </a:solidFill>
                <a:latin typeface="Px Grotesk Light" panose="02060303030000020004" pitchFamily="18" charset="0"/>
                <a:ea typeface="+mn-ea"/>
                <a:cs typeface="Arial" panose="020B0604020202020204" pitchFamily="34" charset="0"/>
              </a:defRPr>
            </a:lvl1pPr>
            <a:lvl2pPr marL="457132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3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6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7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FA3BA8-C730-CA4F-AE19-FD2D732A5C13}" type="slidenum">
              <a:rPr lang="en-US" smtClean="0">
                <a:latin typeface="Arial" panose="020B0604020202020204" pitchFamily="34" charset="0"/>
              </a:rPr>
              <a:pPr/>
              <a:t>29</a:t>
            </a:fld>
            <a:r>
              <a:rPr lang="en-US" dirty="0">
                <a:latin typeface="Arial" panose="020B0604020202020204" pitchFamily="34" charset="0"/>
              </a:rPr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36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705850" y="5256439"/>
            <a:ext cx="33924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Balli</a:t>
            </a:r>
            <a:r>
              <a:rPr lang="en-US" alt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et al, Clin Can Res,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Rech et al, Cancer Immunol Res,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Richman et al, Cell Systems, 2019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2039939"/>
            <a:ext cx="56007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90465" y="5404989"/>
            <a:ext cx="3829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Neoepitopes predicted by </a:t>
            </a:r>
            <a:r>
              <a:rPr lang="en-US" altLang="en-US" sz="1400" b="1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Antigen.Garnish</a:t>
            </a: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an ACC/Penn-developed R package on </a:t>
            </a:r>
            <a:r>
              <a:rPr lang="en-US" altLang="en-US" sz="1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dbgap</a:t>
            </a: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78214" y="1698625"/>
            <a:ext cx="4897437" cy="3000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50" b="1" i="1" dirty="0">
                <a:latin typeface="Arial" panose="020B0604020202020204" pitchFamily="34" charset="0"/>
                <a:ea typeface="MS PGothic" panose="020B0600070205080204" pitchFamily="34" charset="-128"/>
              </a:rPr>
              <a:t>N=134 PDA primary tumors from TCGA</a:t>
            </a:r>
          </a:p>
        </p:txBody>
      </p:sp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6535738" y="4738689"/>
            <a:ext cx="2170112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Arial" panose="020B0604020202020204" pitchFamily="34" charset="0"/>
                <a:ea typeface="ＭＳ Ｐゴシック" panose="020B0600070205080204" pitchFamily="34" charset="-128"/>
              </a:rPr>
              <a:t>CYT Low     CYT High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rot="16200000">
            <a:off x="1986757" y="3258344"/>
            <a:ext cx="2170112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Cytolytic</a:t>
            </a:r>
            <a:r>
              <a:rPr lang="en-US" altLang="en-US" sz="1050" b="1" dirty="0">
                <a:latin typeface="Arial" panose="020B0604020202020204" pitchFamily="34" charset="0"/>
                <a:ea typeface="MS PGothic" panose="020B0600070205080204" pitchFamily="34" charset="-128"/>
              </a:rPr>
              <a:t> Index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973513" y="4727575"/>
            <a:ext cx="2170112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latin typeface="Arial" panose="020B0604020202020204" pitchFamily="34" charset="0"/>
                <a:ea typeface="MS PGothic" panose="020B0600070205080204" pitchFamily="34" charset="-128"/>
              </a:rPr>
              <a:t>Neo-epitopes (50 </a:t>
            </a:r>
            <a:r>
              <a:rPr lang="en-US" altLang="en-US" sz="105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nM</a:t>
            </a:r>
            <a:r>
              <a:rPr lang="en-US" altLang="en-US" sz="1050" b="1" dirty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A66E73-3383-4AE1-AB4B-938E75EFB4F3}"/>
              </a:ext>
            </a:extLst>
          </p:cNvPr>
          <p:cNvSpPr txBox="1">
            <a:spLocks/>
          </p:cNvSpPr>
          <p:nvPr/>
        </p:nvSpPr>
        <p:spPr>
          <a:xfrm>
            <a:off x="690465" y="462711"/>
            <a:ext cx="11429629" cy="46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Pancreatic cancer: disconnect in neo-epitopes and T cells</a:t>
            </a:r>
          </a:p>
        </p:txBody>
      </p:sp>
    </p:spTree>
    <p:extLst>
      <p:ext uri="{BB962C8B-B14F-4D97-AF65-F5344CB8AC3E}">
        <p14:creationId xmlns:p14="http://schemas.microsoft.com/office/powerpoint/2010/main" val="2399899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8" y="462711"/>
            <a:ext cx="10744200" cy="461665"/>
          </a:xfrm>
        </p:spPr>
        <p:txBody>
          <a:bodyPr>
            <a:noAutofit/>
          </a:bodyPr>
          <a:lstStyle/>
          <a:p>
            <a:r>
              <a:rPr lang="en-US" dirty="0"/>
              <a:t>Keynote Provocateur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Text Placeholder 15"/>
          <p:cNvSpPr txBox="1">
            <a:spLocks/>
          </p:cNvSpPr>
          <p:nvPr/>
        </p:nvSpPr>
        <p:spPr>
          <a:xfrm>
            <a:off x="1106860" y="1570265"/>
            <a:ext cx="9641496" cy="5435600"/>
          </a:xfrm>
          <a:prstGeom prst="rect">
            <a:avLst/>
          </a:prstGeom>
        </p:spPr>
        <p:txBody>
          <a:bodyPr/>
          <a:lstStyle>
            <a:lvl1pPr marL="280988" indent="-28098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anose="020B0604020202020204" pitchFamily="34" charset="0"/>
              <a:buChar char="•"/>
              <a:defRPr sz="3600" kern="1200" baseline="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1pPr>
            <a:lvl2pPr marL="746125" indent="-2889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SzPct val="75000"/>
              <a:buFont typeface="Courier New" panose="02070309020205020404" pitchFamily="49" charset="0"/>
              <a:buChar char="o"/>
              <a:defRPr sz="2800" b="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2pPr>
            <a:lvl3pPr marL="1195388" indent="-28098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itchFamily="34" charset="0"/>
              <a:buChar char="•"/>
              <a:defRPr sz="24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3pPr>
            <a:lvl4pPr marL="1660525" indent="-2889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itchFamily="34" charset="0"/>
              <a:buChar char="–"/>
              <a:defRPr sz="20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4pPr>
            <a:lvl5pPr marL="2109788" indent="-28098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95001A"/>
              </a:buClr>
              <a:buFont typeface="Arial" pitchFamily="34" charset="0"/>
              <a:buChar char="»"/>
              <a:defRPr sz="18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Agonists can prime, CD40 is one way. </a:t>
            </a: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medicine may be possible from circulating immune status, not just DNA or RNA sequence of the tumor</a:t>
            </a: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early detection and risk assessment will be possible, we now need to find means of interception against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PanIn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‘immuno-interception’?</a:t>
            </a: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Neo-epitopes seem unlikely targets in PDAC except for mutant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</a:pP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6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42" y="881784"/>
            <a:ext cx="6371618" cy="47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5"/>
          <p:cNvSpPr txBox="1">
            <a:spLocks noChangeArrowheads="1"/>
          </p:cNvSpPr>
          <p:nvPr/>
        </p:nvSpPr>
        <p:spPr bwMode="auto">
          <a:xfrm>
            <a:off x="1558926" y="-93663"/>
            <a:ext cx="89011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Vonderheide Lab, Penn’s Abramson Cancer Center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84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618094" y="138769"/>
            <a:ext cx="7772400" cy="1066801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Acknowledgments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867542" y="838468"/>
            <a:ext cx="11536699" cy="62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Vonderheide Lab	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	</a:t>
            </a:r>
            <a:r>
              <a:rPr lang="en-US" altLang="en-US" sz="1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Penn collaborators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		</a:t>
            </a:r>
            <a:r>
              <a:rPr lang="en-US" altLang="en-US" sz="1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Funding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Katelyn Byrne			Mark O’Hara			SU2C-Lustgarten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Alex Morrison*			Beth Furth				Parker Inst. Cancer Immunotherapy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Austin Huffman*	     		Rosemarie Mick			CRI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Andrew Rech*			Jenny Zhang			P01 CA210944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Jeffrey Lin 				John Wherry			R01 CA229803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Lee Richman*			Ben Stanger			P30 CA016520</a:t>
            </a:r>
            <a:endParaRPr lang="en-US" altLang="en-US" sz="1400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Mark Diamond 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		</a:t>
            </a:r>
            <a:r>
              <a:rPr lang="en-US" altLang="en-US" sz="1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SU2C team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		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BCRF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Sam Kim				Lisa Coussens, Courtney Betts		</a:t>
            </a:r>
            <a:r>
              <a:rPr lang="en-US" alt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Basser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Center for BRCA</a:t>
            </a:r>
            <a:endParaRPr lang="en-US" altLang="en-US" sz="1400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Nune Markosyan 			Liz Jaffee, David Bajor			NCI CITN </a:t>
            </a:r>
            <a:endParaRPr lang="en-US" altLang="en-US" sz="1400" i="1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Adham Bear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		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Dan Laheru, Gabi </a:t>
            </a:r>
            <a:r>
              <a:rPr lang="en-US" alt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Chiorean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		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Rina Kim				Brian Wolpin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Rina Sor				</a:t>
            </a:r>
            <a:r>
              <a:rPr lang="en-US" altLang="en-US" sz="1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PRINCE team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Noah Cheng			Parker Central team (Padron, Mauer, Fairchild, Cabanski, LaValle, Lyman)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Elizabeth Quinones			CRI, BMS, </a:t>
            </a:r>
            <a:r>
              <a:rPr lang="en-US" alt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Apexigen</a:t>
            </a:r>
            <a:endParaRPr lang="en-US" altLang="en-US" sz="1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			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Site PIs/teams (Ko, Fisher, O’Hara, O’Reilly, Rama, </a:t>
            </a:r>
            <a:r>
              <a:rPr lang="en-US" alt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Wainburg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, Wolff) 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		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			</a:t>
            </a:r>
            <a:endParaRPr lang="en-US" altLang="en-US" sz="16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		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25346-336B-4EB4-9CF0-CCDD5B4E15AE}"/>
              </a:ext>
            </a:extLst>
          </p:cNvPr>
          <p:cNvSpPr txBox="1"/>
          <p:nvPr/>
        </p:nvSpPr>
        <p:spPr>
          <a:xfrm>
            <a:off x="229494" y="6411454"/>
            <a:ext cx="777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*former</a:t>
            </a:r>
          </a:p>
        </p:txBody>
      </p:sp>
    </p:spTree>
    <p:extLst>
      <p:ext uri="{BB962C8B-B14F-4D97-AF65-F5344CB8AC3E}">
        <p14:creationId xmlns:p14="http://schemas.microsoft.com/office/powerpoint/2010/main" val="3446341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98" y="2648564"/>
            <a:ext cx="3817912" cy="375320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4914024" y="391018"/>
            <a:ext cx="3021286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2600" b="0" dirty="0">
                <a:solidFill>
                  <a:srgbClr val="002060"/>
                </a:solidFill>
                <a:latin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425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905680" y="1573214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Line 8"/>
          <p:cNvSpPr>
            <a:spLocks noChangeShapeType="1"/>
          </p:cNvSpPr>
          <p:nvPr/>
        </p:nvSpPr>
        <p:spPr bwMode="auto">
          <a:xfrm>
            <a:off x="2362881" y="2306638"/>
            <a:ext cx="62261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391455" y="1416051"/>
            <a:ext cx="1276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“KPC”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5365" name="Text Box 21"/>
          <p:cNvSpPr txBox="1">
            <a:spLocks noChangeArrowheads="1"/>
          </p:cNvSpPr>
          <p:nvPr/>
        </p:nvSpPr>
        <p:spPr bwMode="auto">
          <a:xfrm>
            <a:off x="6970641" y="5498450"/>
            <a:ext cx="29321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CD45 IHC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23" name="Picture 10" descr="AN04317_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98657" y="1706710"/>
            <a:ext cx="865076" cy="5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9025617" y="1931988"/>
            <a:ext cx="190500" cy="1905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42"/>
          <p:cNvSpPr>
            <a:spLocks noChangeArrowheads="1"/>
          </p:cNvSpPr>
          <p:nvPr/>
        </p:nvSpPr>
        <p:spPr bwMode="auto">
          <a:xfrm>
            <a:off x="9025617" y="1931988"/>
            <a:ext cx="190500" cy="190500"/>
          </a:xfrm>
          <a:prstGeom prst="ellipse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pic>
        <p:nvPicPr>
          <p:cNvPr id="26" name="Picture 10" descr="AN04317_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57065" y="1674498"/>
            <a:ext cx="865076" cy="5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68" y="3067051"/>
            <a:ext cx="3559175" cy="228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72" name="Text Box 8"/>
          <p:cNvSpPr txBox="1">
            <a:spLocks noChangeArrowheads="1"/>
          </p:cNvSpPr>
          <p:nvPr/>
        </p:nvSpPr>
        <p:spPr bwMode="auto">
          <a:xfrm>
            <a:off x="2362881" y="1716089"/>
            <a:ext cx="301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u="sng">
                <a:latin typeface="Arial" panose="020B0604020202020204" pitchFamily="34" charset="0"/>
              </a:rPr>
              <a:t>K</a:t>
            </a:r>
            <a:r>
              <a:rPr lang="en-US" altLang="en-US" sz="1400" b="1" i="1">
                <a:latin typeface="Arial" panose="020B0604020202020204" pitchFamily="34" charset="0"/>
              </a:rPr>
              <a:t>ras</a:t>
            </a:r>
            <a:r>
              <a:rPr lang="en-US" altLang="en-US" sz="1400" b="1" i="1" baseline="30000">
                <a:latin typeface="Arial" panose="020B0604020202020204" pitchFamily="34" charset="0"/>
              </a:rPr>
              <a:t>G12D/+</a:t>
            </a:r>
            <a:r>
              <a:rPr lang="en-US" altLang="en-US" sz="1400" b="1" i="1">
                <a:latin typeface="Arial" panose="020B0604020202020204" pitchFamily="34" charset="0"/>
              </a:rPr>
              <a:t> Tr</a:t>
            </a:r>
            <a:r>
              <a:rPr lang="en-US" altLang="en-US" sz="1400" b="1" i="1" u="sng">
                <a:latin typeface="Arial" panose="020B0604020202020204" pitchFamily="34" charset="0"/>
              </a:rPr>
              <a:t>p</a:t>
            </a:r>
            <a:r>
              <a:rPr lang="en-US" altLang="en-US" sz="1400" b="1" i="1">
                <a:latin typeface="Arial" panose="020B0604020202020204" pitchFamily="34" charset="0"/>
              </a:rPr>
              <a:t>53</a:t>
            </a:r>
            <a:r>
              <a:rPr lang="en-US" altLang="en-US" sz="1400" b="1" i="1" baseline="30000">
                <a:latin typeface="Arial" panose="020B0604020202020204" pitchFamily="34" charset="0"/>
              </a:rPr>
              <a:t>R172H/+</a:t>
            </a:r>
            <a:r>
              <a:rPr lang="en-US" altLang="en-US" sz="1400" b="1">
                <a:latin typeface="Arial" panose="020B0604020202020204" pitchFamily="34" charset="0"/>
              </a:rPr>
              <a:t> </a:t>
            </a:r>
            <a:r>
              <a:rPr lang="en-US" altLang="en-US" sz="1400" b="1" i="1">
                <a:latin typeface="Arial" panose="020B0604020202020204" pitchFamily="34" charset="0"/>
              </a:rPr>
              <a:t>Pdx-1 </a:t>
            </a:r>
            <a:r>
              <a:rPr lang="en-US" altLang="en-US" sz="1400" b="1" i="1" u="sng">
                <a:latin typeface="Arial" panose="020B0604020202020204" pitchFamily="34" charset="0"/>
              </a:rPr>
              <a:t>C</a:t>
            </a:r>
            <a:r>
              <a:rPr lang="en-US" altLang="en-US" sz="1400" b="1" i="1">
                <a:latin typeface="Arial" panose="020B0604020202020204" pitchFamily="34" charset="0"/>
              </a:rPr>
              <a:t>re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277531" y="1801814"/>
            <a:ext cx="504825" cy="1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374" name="TextBox 2"/>
          <p:cNvSpPr txBox="1">
            <a:spLocks noChangeArrowheads="1"/>
          </p:cNvSpPr>
          <p:nvPr/>
        </p:nvSpPr>
        <p:spPr bwMode="auto">
          <a:xfrm>
            <a:off x="5823630" y="1487489"/>
            <a:ext cx="2819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Progression from non-invasive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to invasive neoplasia in 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immune competent host</a:t>
            </a:r>
          </a:p>
        </p:txBody>
      </p:sp>
      <p:pic>
        <p:nvPicPr>
          <p:cNvPr id="1537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18" y="3013076"/>
            <a:ext cx="433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2267630" y="5549900"/>
            <a:ext cx="29321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PDAC tumor on ultrasound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1600"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/>
            <a:stCxn id="25" idx="3"/>
          </p:cNvCxnSpPr>
          <p:nvPr/>
        </p:nvCxnSpPr>
        <p:spPr>
          <a:xfrm flipH="1">
            <a:off x="1656445" y="2094590"/>
            <a:ext cx="7397070" cy="972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5" idx="5"/>
          </p:cNvCxnSpPr>
          <p:nvPr/>
        </p:nvCxnSpPr>
        <p:spPr>
          <a:xfrm>
            <a:off x="9187542" y="2093914"/>
            <a:ext cx="388938" cy="97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23179223-930B-4AD6-9CDA-3EB2D9CF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827" y="414786"/>
            <a:ext cx="11429629" cy="4616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‘KPC’ genetically engineered mouse model of PDA</a:t>
            </a:r>
          </a:p>
        </p:txBody>
      </p:sp>
      <p:sp>
        <p:nvSpPr>
          <p:cNvPr id="21" name="TextBox 62">
            <a:extLst>
              <a:ext uri="{FF2B5EF4-FFF2-40B4-BE49-F238E27FC236}">
                <a16:creationId xmlns:a16="http://schemas.microsoft.com/office/drawing/2014/main" id="{0CAABEE9-037D-4EF2-A07A-96EA72AF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344" y="5629275"/>
            <a:ext cx="22092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Clark et al, Can Res, 2007</a:t>
            </a:r>
          </a:p>
        </p:txBody>
      </p:sp>
    </p:spTree>
    <p:extLst>
      <p:ext uri="{BB962C8B-B14F-4D97-AF65-F5344CB8AC3E}">
        <p14:creationId xmlns:p14="http://schemas.microsoft.com/office/powerpoint/2010/main" val="330389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1870075" y="806450"/>
            <a:ext cx="8426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Text Box 42"/>
          <p:cNvSpPr txBox="1">
            <a:spLocks noChangeArrowheads="1"/>
          </p:cNvSpPr>
          <p:nvPr/>
        </p:nvSpPr>
        <p:spPr bwMode="auto">
          <a:xfrm rot="16200000">
            <a:off x="12928311" y="3569644"/>
            <a:ext cx="184731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34" y="1290930"/>
            <a:ext cx="8856051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2"/>
          <p:cNvSpPr txBox="1">
            <a:spLocks noChangeArrowheads="1"/>
          </p:cNvSpPr>
          <p:nvPr/>
        </p:nvSpPr>
        <p:spPr bwMode="auto">
          <a:xfrm>
            <a:off x="1782763" y="1049339"/>
            <a:ext cx="404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If you examine the whole KPC tumor, </a:t>
            </a:r>
          </a:p>
        </p:txBody>
      </p:sp>
      <p:sp>
        <p:nvSpPr>
          <p:cNvPr id="52233" name="TextBox 62"/>
          <p:cNvSpPr txBox="1">
            <a:spLocks noChangeArrowheads="1"/>
          </p:cNvSpPr>
          <p:nvPr/>
        </p:nvSpPr>
        <p:spPr bwMode="auto">
          <a:xfrm>
            <a:off x="8282686" y="5567070"/>
            <a:ext cx="22545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Beatty et al, Science, 2011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578CC-62C7-4890-9854-D9AFABC6900C}"/>
              </a:ext>
            </a:extLst>
          </p:cNvPr>
          <p:cNvSpPr txBox="1">
            <a:spLocks/>
          </p:cNvSpPr>
          <p:nvPr/>
        </p:nvSpPr>
        <p:spPr>
          <a:xfrm>
            <a:off x="1014661" y="477637"/>
            <a:ext cx="11429629" cy="46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Spontaneous tumors in KPC mice: inflamed but T cell poor</a:t>
            </a:r>
          </a:p>
        </p:txBody>
      </p:sp>
      <p:sp>
        <p:nvSpPr>
          <p:cNvPr id="11" name="TextBox 62">
            <a:extLst>
              <a:ext uri="{FF2B5EF4-FFF2-40B4-BE49-F238E27FC236}">
                <a16:creationId xmlns:a16="http://schemas.microsoft.com/office/drawing/2014/main" id="{868DE6F4-F7A4-4A96-87B6-9AD3438D4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607" y="3988239"/>
            <a:ext cx="7072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CD45</a:t>
            </a:r>
          </a:p>
        </p:txBody>
      </p:sp>
      <p:sp>
        <p:nvSpPr>
          <p:cNvPr id="12" name="TextBox 62">
            <a:extLst>
              <a:ext uri="{FF2B5EF4-FFF2-40B4-BE49-F238E27FC236}">
                <a16:creationId xmlns:a16="http://schemas.microsoft.com/office/drawing/2014/main" id="{A468771D-643B-48A8-A932-36346F14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234" y="3988239"/>
            <a:ext cx="70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F4/80</a:t>
            </a:r>
          </a:p>
        </p:txBody>
      </p:sp>
      <p:sp>
        <p:nvSpPr>
          <p:cNvPr id="13" name="TextBox 62">
            <a:extLst>
              <a:ext uri="{FF2B5EF4-FFF2-40B4-BE49-F238E27FC236}">
                <a16:creationId xmlns:a16="http://schemas.microsoft.com/office/drawing/2014/main" id="{21F44D88-0239-4C0B-BB93-A434DA58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880" y="3988239"/>
            <a:ext cx="593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CD3</a:t>
            </a:r>
          </a:p>
        </p:txBody>
      </p:sp>
    </p:spTree>
    <p:extLst>
      <p:ext uri="{BB962C8B-B14F-4D97-AF65-F5344CB8AC3E}">
        <p14:creationId xmlns:p14="http://schemas.microsoft.com/office/powerpoint/2010/main" val="46920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 flipV="1">
            <a:off x="1943100" y="1098550"/>
            <a:ext cx="832485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8898088" y="5613256"/>
            <a:ext cx="437038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Winograd et al, Can Immunol Res, 2015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21" y="1493146"/>
            <a:ext cx="38671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98" y="1501460"/>
            <a:ext cx="395287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2190698" y="4293304"/>
            <a:ext cx="718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KPC mouse cell line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s.c.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Same result in orthotopic tumors and spontaneous tumor bearing KPC mice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Consistent with experience in PDA patients treated with checkpoint blockade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078ED-CFB3-4DBE-A787-A8592E9555CB}"/>
              </a:ext>
            </a:extLst>
          </p:cNvPr>
          <p:cNvSpPr txBox="1">
            <a:spLocks/>
          </p:cNvSpPr>
          <p:nvPr/>
        </p:nvSpPr>
        <p:spPr>
          <a:xfrm>
            <a:off x="1838846" y="314074"/>
            <a:ext cx="11429629" cy="46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 efficacy of PD-1 or CTLA-4 in KPC mice</a:t>
            </a:r>
          </a:p>
        </p:txBody>
      </p:sp>
    </p:spTree>
    <p:extLst>
      <p:ext uri="{BB962C8B-B14F-4D97-AF65-F5344CB8AC3E}">
        <p14:creationId xmlns:p14="http://schemas.microsoft.com/office/powerpoint/2010/main" val="401689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B5CBCB-BD42-401E-AD26-A20EAA0C9D7C}"/>
              </a:ext>
            </a:extLst>
          </p:cNvPr>
          <p:cNvSpPr/>
          <p:nvPr/>
        </p:nvSpPr>
        <p:spPr bwMode="auto">
          <a:xfrm>
            <a:off x="1455174" y="1002890"/>
            <a:ext cx="9448800" cy="2585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32025" y="13112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Line 15"/>
          <p:cNvSpPr>
            <a:spLocks noChangeShapeType="1"/>
          </p:cNvSpPr>
          <p:nvPr/>
        </p:nvSpPr>
        <p:spPr bwMode="auto">
          <a:xfrm>
            <a:off x="1765300" y="866775"/>
            <a:ext cx="8686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2689226" y="2044700"/>
            <a:ext cx="62261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2717800" y="1154114"/>
            <a:ext cx="11557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Young KPC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(&lt;5 weeks)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2335214" y="2716214"/>
            <a:ext cx="2765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 CD8 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(2.43) </a:t>
            </a:r>
            <a:r>
              <a:rPr lang="en-US" altLang="en-US" sz="1400" u="sng">
                <a:solidFill>
                  <a:schemeClr val="bg1"/>
                </a:solidFill>
                <a:latin typeface="Arial" panose="020B0604020202020204" pitchFamily="34" charset="0"/>
              </a:rPr>
              <a:t>+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CD4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 (GK1.5)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 IgG2b isotype control 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(LTF-2)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5484813" y="1547814"/>
            <a:ext cx="16192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Serial ultrasounds</a:t>
            </a:r>
          </a:p>
        </p:txBody>
      </p:sp>
      <p:sp>
        <p:nvSpPr>
          <p:cNvPr id="18441" name="AutoShape 19"/>
          <p:cNvSpPr>
            <a:spLocks noChangeArrowheads="1"/>
          </p:cNvSpPr>
          <p:nvPr/>
        </p:nvSpPr>
        <p:spPr bwMode="auto">
          <a:xfrm>
            <a:off x="2971800" y="2151063"/>
            <a:ext cx="254000" cy="379412"/>
          </a:xfrm>
          <a:prstGeom prst="upArrow">
            <a:avLst>
              <a:gd name="adj1" fmla="val 50000"/>
              <a:gd name="adj2" fmla="val 255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>
            <a:off x="7519988" y="2747963"/>
            <a:ext cx="293211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Endpoints: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 Tumor burden (serial U/S)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 Survival: age at sac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8569326" y="2224089"/>
            <a:ext cx="1558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Moribund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tumor &gt;1000mm</a:t>
            </a:r>
            <a:r>
              <a:rPr lang="en-US" altLang="en-US" sz="1400" baseline="30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23" name="Picture 10" descr="AN04317_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15399" y="1587936"/>
            <a:ext cx="865076" cy="5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9204325" y="1858963"/>
            <a:ext cx="190500" cy="1905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42"/>
          <p:cNvSpPr>
            <a:spLocks noChangeArrowheads="1"/>
          </p:cNvSpPr>
          <p:nvPr/>
        </p:nvSpPr>
        <p:spPr bwMode="auto">
          <a:xfrm>
            <a:off x="9204325" y="1858963"/>
            <a:ext cx="190500" cy="190500"/>
          </a:xfrm>
          <a:prstGeom prst="ellipse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6" name="Picture 10" descr="AN04317_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3637" y="1413234"/>
            <a:ext cx="865076" cy="5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3369456"/>
            <a:ext cx="3800720" cy="22810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 Box 8"/>
          <p:cNvSpPr txBox="1">
            <a:spLocks noChangeArrowheads="1"/>
          </p:cNvSpPr>
          <p:nvPr/>
        </p:nvSpPr>
        <p:spPr bwMode="auto">
          <a:xfrm>
            <a:off x="2689225" y="1676401"/>
            <a:ext cx="2603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u="sng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ras</a:t>
            </a:r>
            <a:r>
              <a:rPr lang="en-US" altLang="en-US" sz="1200" i="1" baseline="30000">
                <a:solidFill>
                  <a:schemeClr val="bg1"/>
                </a:solidFill>
                <a:latin typeface="Arial" panose="020B0604020202020204" pitchFamily="34" charset="0"/>
              </a:rPr>
              <a:t>G12D/+</a:t>
            </a:r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 Tr</a:t>
            </a:r>
            <a:r>
              <a:rPr lang="en-US" altLang="en-US" sz="1200" i="1" u="sng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53</a:t>
            </a:r>
            <a:r>
              <a:rPr lang="en-US" altLang="en-US" sz="1200" i="1" baseline="30000">
                <a:solidFill>
                  <a:schemeClr val="bg1"/>
                </a:solidFill>
                <a:latin typeface="Arial" panose="020B0604020202020204" pitchFamily="34" charset="0"/>
              </a:rPr>
              <a:t>R172H/+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Pdx-1 </a:t>
            </a:r>
            <a:r>
              <a:rPr lang="en-US" altLang="en-US" sz="1200" i="1" u="sng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A07D8F-F99C-4EB1-B263-9D0437A29E6E}"/>
              </a:ext>
            </a:extLst>
          </p:cNvPr>
          <p:cNvSpPr txBox="1">
            <a:spLocks/>
          </p:cNvSpPr>
          <p:nvPr/>
        </p:nvSpPr>
        <p:spPr bwMode="auto">
          <a:xfrm>
            <a:off x="1460603" y="228113"/>
            <a:ext cx="11429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 cell immunosurveillance in KPC mice?</a:t>
            </a:r>
          </a:p>
        </p:txBody>
      </p:sp>
    </p:spTree>
    <p:extLst>
      <p:ext uri="{BB962C8B-B14F-4D97-AF65-F5344CB8AC3E}">
        <p14:creationId xmlns:p14="http://schemas.microsoft.com/office/powerpoint/2010/main" val="352398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237771" y="4138814"/>
            <a:ext cx="2549525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</a:rPr>
              <a:t>Median overall survival</a:t>
            </a:r>
            <a:r>
              <a:rPr lang="en-US" altLang="en-US" sz="1400" dirty="0">
                <a:latin typeface="Arial" charset="0"/>
              </a:rPr>
              <a:t>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400" dirty="0">
                <a:latin typeface="Arial" charset="0"/>
              </a:rPr>
              <a:t>147 d isotype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400" dirty="0">
                <a:latin typeface="Arial" charset="0"/>
              </a:rPr>
              <a:t>139 d CD8 depleted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400" dirty="0">
                <a:latin typeface="Arial" charset="0"/>
              </a:rPr>
              <a:t>142  d CD4/8 depleted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</a:rPr>
              <a:t>P=0.25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</a:rPr>
              <a:t>N=20 mice per cohort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9113780" y="5748538"/>
            <a:ext cx="2629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Evans et al, JCI Insight, 2016</a:t>
            </a:r>
          </a:p>
        </p:txBody>
      </p:sp>
      <p:sp>
        <p:nvSpPr>
          <p:cNvPr id="20485" name="Line 15"/>
          <p:cNvSpPr>
            <a:spLocks noChangeShapeType="1"/>
          </p:cNvSpPr>
          <p:nvPr/>
        </p:nvSpPr>
        <p:spPr bwMode="auto">
          <a:xfrm>
            <a:off x="1765300" y="866775"/>
            <a:ext cx="8686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46" y="1122565"/>
            <a:ext cx="7972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83" y="4138814"/>
            <a:ext cx="4614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B9EE65-3840-4897-8C83-0FA5FCC1C7E6}"/>
              </a:ext>
            </a:extLst>
          </p:cNvPr>
          <p:cNvSpPr txBox="1">
            <a:spLocks/>
          </p:cNvSpPr>
          <p:nvPr/>
        </p:nvSpPr>
        <p:spPr bwMode="auto">
          <a:xfrm>
            <a:off x="1460603" y="228113"/>
            <a:ext cx="11429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 cell immunosurveillance in KPC mice?</a:t>
            </a:r>
          </a:p>
        </p:txBody>
      </p:sp>
    </p:spTree>
    <p:extLst>
      <p:ext uri="{BB962C8B-B14F-4D97-AF65-F5344CB8AC3E}">
        <p14:creationId xmlns:p14="http://schemas.microsoft.com/office/powerpoint/2010/main" val="369575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E7F3CC-823E-4753-9E1E-CD4E7092D29B}"/>
              </a:ext>
            </a:extLst>
          </p:cNvPr>
          <p:cNvSpPr txBox="1">
            <a:spLocks/>
          </p:cNvSpPr>
          <p:nvPr/>
        </p:nvSpPr>
        <p:spPr bwMode="auto">
          <a:xfrm>
            <a:off x="0" y="1299058"/>
            <a:ext cx="11429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Cardinal features of immunoediting </a:t>
            </a:r>
          </a:p>
          <a:p>
            <a:pPr algn="ctr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are not observed in the KPC model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599A25-3CEE-4B03-9976-9B9ABA822171}"/>
              </a:ext>
            </a:extLst>
          </p:cNvPr>
          <p:cNvSpPr txBox="1">
            <a:spLocks/>
          </p:cNvSpPr>
          <p:nvPr/>
        </p:nvSpPr>
        <p:spPr bwMode="auto">
          <a:xfrm>
            <a:off x="318654" y="3429000"/>
            <a:ext cx="11429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Implication: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If there has been no immunoediting </a:t>
            </a:r>
          </a:p>
          <a:p>
            <a:pPr algn="ctr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then PDAC tumor cells should be sensitive to T cells, </a:t>
            </a:r>
          </a:p>
          <a:p>
            <a:pPr algn="ctr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…but we have to generate T 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CC8FC-3ECD-4A6E-89C1-9C7DB201E634}"/>
              </a:ext>
            </a:extLst>
          </p:cNvPr>
          <p:cNvSpPr txBox="1"/>
          <p:nvPr/>
        </p:nvSpPr>
        <p:spPr bwMode="auto">
          <a:xfrm>
            <a:off x="9095826" y="5703217"/>
            <a:ext cx="26524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Vonderheide, Cancer Cell, 2018</a:t>
            </a:r>
          </a:p>
        </p:txBody>
      </p:sp>
    </p:spTree>
    <p:extLst>
      <p:ext uri="{BB962C8B-B14F-4D97-AF65-F5344CB8AC3E}">
        <p14:creationId xmlns:p14="http://schemas.microsoft.com/office/powerpoint/2010/main" val="2115014384"/>
      </p:ext>
    </p:extLst>
  </p:cSld>
  <p:clrMapOvr>
    <a:masterClrMapping/>
  </p:clrMapOvr>
</p:sld>
</file>

<file path=ppt/theme/theme1.xml><?xml version="1.0" encoding="utf-8"?>
<a:theme xmlns:a="http://schemas.openxmlformats.org/drawingml/2006/main" name="Penn Medicine Template 2009">
  <a:themeElements>
    <a:clrScheme name="Penn 2018 Color Palette">
      <a:dk1>
        <a:srgbClr val="002243"/>
      </a:dk1>
      <a:lt1>
        <a:srgbClr val="FFFFFF"/>
      </a:lt1>
      <a:dk2>
        <a:srgbClr val="800000"/>
      </a:dk2>
      <a:lt2>
        <a:srgbClr val="B4B5B4"/>
      </a:lt2>
      <a:accent1>
        <a:srgbClr val="326B8B"/>
      </a:accent1>
      <a:accent2>
        <a:srgbClr val="64A4D6"/>
      </a:accent2>
      <a:accent3>
        <a:srgbClr val="022D75"/>
      </a:accent3>
      <a:accent4>
        <a:srgbClr val="C4CE41"/>
      </a:accent4>
      <a:accent5>
        <a:srgbClr val="D75539"/>
      </a:accent5>
      <a:accent6>
        <a:srgbClr val="F7BA01"/>
      </a:accent6>
      <a:hlink>
        <a:srgbClr val="022D75"/>
      </a:hlink>
      <a:folHlink>
        <a:srgbClr val="7F0D00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algn="l">
          <a:defRPr sz="14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15304</TotalTime>
  <Pages>32</Pages>
  <Words>2163</Words>
  <Application>Microsoft Office PowerPoint</Application>
  <PresentationFormat>Widescreen</PresentationFormat>
  <Paragraphs>349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Franklin Gothic Book</vt:lpstr>
      <vt:lpstr>Lucida Grande</vt:lpstr>
      <vt:lpstr>Px Grotesk Light</vt:lpstr>
      <vt:lpstr>Wingdings</vt:lpstr>
      <vt:lpstr>Penn Medicine Template 2009</vt:lpstr>
      <vt:lpstr>Case for priming, not checkpoint, in cancer immunotherapy of pancreas cancer</vt:lpstr>
      <vt:lpstr>PowerPoint Presentation</vt:lpstr>
      <vt:lpstr>PowerPoint Presentation</vt:lpstr>
      <vt:lpstr>‘KPC’ genetically engineered mouse model of PDA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Conventional DC type 1 (cDC1) in humans with pancreatic cancer</vt:lpstr>
      <vt:lpstr>Defects in cDC1 KPC mice are early, progressive, and systemic</vt:lpstr>
      <vt:lpstr>cDC1 dysfunction in vivo in KPC mice – rescued by CD40 mAb</vt:lpstr>
      <vt:lpstr>CD40 as a distinct and alternative pathway for bridging DC activation and adaptive immunity</vt:lpstr>
      <vt:lpstr>Agonist CD40 mAb: mechanisms</vt:lpstr>
      <vt:lpstr>Approaches to CD40 activation in patients</vt:lpstr>
      <vt:lpstr>Clinical experience with agonist CD40 mAb</vt:lpstr>
      <vt:lpstr>‘Vaccine’ effect of agonist CD40 mAb and chemotherapy</vt:lpstr>
      <vt:lpstr>CD40 mAb and chemo sensitize tumors to checkpoint blockade</vt:lpstr>
      <vt:lpstr>Phase 1 study of neoadjuvant/adjuvant CD40 mAb with gemcitabine/nab-paclitaxel in resectable pancreatic cancer</vt:lpstr>
      <vt:lpstr>Involution of tumor stroma after selicrelumab</vt:lpstr>
      <vt:lpstr>PowerPoint Presentation</vt:lpstr>
      <vt:lpstr>Immune cell distribution in TME and impact of treatment</vt:lpstr>
      <vt:lpstr>Three patterns of immune infiltration in pancreatic cancer </vt:lpstr>
      <vt:lpstr>Selicrelumab associated with T cell-rich tumors</vt:lpstr>
      <vt:lpstr>Activation and proliferation of intratumoral T cells</vt:lpstr>
      <vt:lpstr>PowerPoint Presentation</vt:lpstr>
      <vt:lpstr>PowerPoint Presentation</vt:lpstr>
      <vt:lpstr>PRINCE Phase II results so far</vt:lpstr>
      <vt:lpstr>PowerPoint Presentation</vt:lpstr>
      <vt:lpstr>Keynote Provocateur </vt:lpstr>
      <vt:lpstr>PowerPoint Presentation</vt:lpstr>
      <vt:lpstr>Acknowledgments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 </dc:subject>
  <dc:creator>PWheeler</dc:creator>
  <cp:keywords/>
  <dc:description/>
  <cp:lastModifiedBy>Vonderheide MD, D Phil, Robert H.</cp:lastModifiedBy>
  <cp:revision>1100</cp:revision>
  <cp:lastPrinted>2022-03-29T19:51:56Z</cp:lastPrinted>
  <dcterms:created xsi:type="dcterms:W3CDTF">2006-02-16T01:55:53Z</dcterms:created>
  <dcterms:modified xsi:type="dcterms:W3CDTF">2022-05-06T10:45:07Z</dcterms:modified>
</cp:coreProperties>
</file>